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0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5" userDrawn="1">
          <p15:clr>
            <a:srgbClr val="A4A3A4"/>
          </p15:clr>
        </p15:guide>
        <p15:guide id="2" pos="2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114" d="100"/>
          <a:sy n="114" d="100"/>
        </p:scale>
        <p:origin x="912" y="64"/>
      </p:cViewPr>
      <p:guideLst>
        <p:guide orient="horz" pos="2175"/>
        <p:guide pos="28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/>
          <p:cNvPicPr>
            <a:picLocks noChangeAspect="1"/>
          </p:cNvPicPr>
          <p:nvPr/>
        </p:nvPicPr>
        <p:blipFill>
          <a:blip r:embed="rId2"/>
          <a:srcRect l="-91" t="2099" r="91"/>
          <a:stretch>
            <a:fillRect/>
          </a:stretch>
        </p:blipFill>
        <p:spPr>
          <a:xfrm flipH="1">
            <a:off x="-12700" y="0"/>
            <a:ext cx="12203068" cy="6858000"/>
          </a:xfrm>
          <a:prstGeom prst="rect">
            <a:avLst/>
          </a:prstGeom>
        </p:spPr>
      </p:pic>
      <p:sp>
        <p:nvSpPr>
          <p:cNvPr id="3" name="AutoShape 3"/>
          <p:cNvSpPr/>
          <p:nvPr>
            <p:ph type="ctrTitle" hasCustomPrompt="1"/>
          </p:nvPr>
        </p:nvSpPr>
        <p:spPr>
          <a:xfrm>
            <a:off x="660400" y="2728763"/>
            <a:ext cx="7380514" cy="1323439"/>
          </a:xfrm>
        </p:spPr>
        <p:txBody>
          <a:bodyPr vert="horz" wrap="square" lIns="91440" tIns="45720" rIns="91440" bIns="45720" anchor="b">
            <a:spAutoFit/>
          </a:bodyPr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4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</a:t>
            </a:r>
            <a:br>
              <a:rPr lang="en-US" sz="4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</a:br>
            <a:r>
              <a:rPr lang="en-US" sz="40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Master title style</a:t>
            </a:r>
            <a:endParaRPr lang="en-US" sz="40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subTitle" idx="1"/>
          </p:nvPr>
        </p:nvSpPr>
        <p:spPr>
          <a:xfrm>
            <a:off x="673100" y="4129237"/>
            <a:ext cx="3129643" cy="535853"/>
          </a:xfrm>
        </p:spPr>
        <p:txBody>
          <a:bodyPr vert="horz" lIns="91440" tIns="45720" rIns="91440" bIns="45720" anchor="ctr">
            <a:normAutofit/>
          </a:bodyPr>
          <a:p>
            <a:pPr marL="228600" indent="-228600" algn="l">
              <a:lnSpc>
                <a:spcPct val="90000"/>
              </a:lnSpc>
              <a:spcBef>
                <a:spcPct val="0"/>
              </a:spcBef>
            </a:pPr>
            <a:r>
              <a:rPr lang="en-US" sz="16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subtitle style</a:t>
            </a:r>
            <a:endParaRPr lang="en-US" sz="16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idx="1"/>
          </p:nvPr>
        </p:nvSpPr>
        <p:spPr>
          <a:xfrm>
            <a:off x="660400" y="1130300"/>
            <a:ext cx="10858500" cy="5003800"/>
          </a:xfrm>
        </p:spPr>
        <p:txBody>
          <a:bodyPr vert="horz" lIns="91440" tIns="45720" rIns="91440" bIns="45720" anchor="t">
            <a:normAutofit/>
          </a:bodyPr>
          <a:p>
            <a:pPr marL="228600" indent="-228600" algn="l">
              <a:lnSpc>
                <a:spcPct val="90000"/>
              </a:lnSpc>
              <a:spcBef>
                <a:spcPts val="1000"/>
              </a:spcBef>
            </a:pPr>
            <a:r>
              <a:rPr lang="en-US" sz="18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8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685800" lvl="1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6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Second level</a:t>
            </a:r>
            <a:endParaRPr lang="en-US" sz="16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1143000" lvl="2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4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Third level</a:t>
            </a:r>
            <a:endParaRPr lang="en-US" sz="14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1600200" lvl="3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Fourth level</a:t>
            </a:r>
            <a:endParaRPr lang="en-US" sz="12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2057400" lvl="4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Fifth level</a:t>
            </a:r>
            <a:endParaRPr lang="en-US" sz="12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3" name="AutoShape 3"/>
          <p:cNvSpPr/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2F2F2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2024/8/15</a:t>
            </a:r>
            <a:endParaRPr lang="zh-CN" altLang="en-US" sz="1000" b="0" i="0" u="none" baseline="0">
              <a:solidFill>
                <a:srgbClr val="2F2F2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en-US" sz="1000" b="0" i="0" u="none" baseline="0">
                <a:solidFill>
                  <a:srgbClr val="2F2F2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en-US" sz="1000" b="0" i="0" u="none" baseline="0">
              <a:solidFill>
                <a:srgbClr val="2F2F2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.jpeg"/>
          <p:cNvPicPr>
            <a:picLocks noChangeAspect="1"/>
          </p:cNvPicPr>
          <p:nvPr/>
        </p:nvPicPr>
        <p:blipFill>
          <a:blip r:embed="rId2"/>
          <a:srcRect l="-91" t="2099" r="91"/>
          <a:stretch>
            <a:fillRect/>
          </a:stretch>
        </p:blipFill>
        <p:spPr>
          <a:xfrm>
            <a:off x="-53567" y="0"/>
            <a:ext cx="12299134" cy="6858000"/>
          </a:xfrm>
          <a:prstGeom prst="rect">
            <a:avLst/>
          </a:prstGeom>
        </p:spPr>
      </p:pic>
      <p:sp>
        <p:nvSpPr>
          <p:cNvPr id="3" name="AutoShape 3"/>
          <p:cNvSpPr/>
          <p:nvPr>
            <p:ph type="title"/>
          </p:nvPr>
        </p:nvSpPr>
        <p:spPr>
          <a:xfrm>
            <a:off x="6489700" y="3530600"/>
            <a:ext cx="5029200" cy="424732"/>
          </a:xfrm>
        </p:spPr>
        <p:txBody>
          <a:bodyPr vert="horz" wrap="square" lIns="91440" tIns="45720" rIns="91440" bIns="45720" anchor="b">
            <a:sp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4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4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body" idx="1"/>
          </p:nvPr>
        </p:nvSpPr>
        <p:spPr>
          <a:xfrm>
            <a:off x="6489700" y="3955332"/>
            <a:ext cx="5029200" cy="258532"/>
          </a:xfrm>
        </p:spPr>
        <p:txBody>
          <a:bodyPr vert="horz" wrap="square" lIns="91440" tIns="45720" rIns="91440" bIns="45720" anchor="t">
            <a:spAutoFit/>
          </a:bodyPr>
          <a:p>
            <a:pPr marL="0" indent="0" algn="l">
              <a:lnSpc>
                <a:spcPct val="90000"/>
              </a:lnSpc>
              <a:spcBef>
                <a:spcPts val="1000"/>
              </a:spcBef>
            </a:pPr>
            <a:r>
              <a:rPr lang="en-US" sz="1200" b="0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200" b="0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4" name="AutoShape 4"/>
          <p:cNvSpPr/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zh-CN" altLang="en-US" sz="1000" b="0" i="0" u="none" baseline="0">
                <a:solidFill>
                  <a:srgbClr val="2F2F2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  <a:t>2024/8/15</a:t>
            </a:r>
            <a:endParaRPr lang="zh-CN" altLang="en-US" sz="1000" b="0" i="0" u="none" baseline="0">
              <a:solidFill>
                <a:srgbClr val="2F2F2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AutoShape 5"/>
          <p:cNvSpPr/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r"/>
            <a:fld id="{3386411A-70EE-422D-B97C-F56BEE3FF077}" type="slidenum">
              <a:rPr lang="en-US" sz="1000" b="0" i="0" u="none" baseline="0">
                <a:solidFill>
                  <a:srgbClr val="2F2F2F">
                    <a:lumMod val="50000"/>
                    <a:lumOff val="50000"/>
                  </a:srgbClr>
                </a:solidFill>
                <a:latin typeface="Arial" panose="020B0604020202020204"/>
                <a:ea typeface="Arial" panose="020B0604020202020204"/>
              </a:rPr>
            </a:fld>
            <a:endParaRPr lang="en-US" sz="1000" b="0" i="0" u="none" baseline="0">
              <a:solidFill>
                <a:srgbClr val="2F2F2F">
                  <a:lumMod val="50000"/>
                  <a:lumOff val="50000"/>
                </a:srgbClr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/>
          <p:cNvPicPr>
            <a:picLocks noChangeAspect="1"/>
          </p:cNvPicPr>
          <p:nvPr/>
        </p:nvPicPr>
        <p:blipFill>
          <a:blip r:embed="rId2"/>
          <a:srcRect l="-91" t="2099" r="91"/>
          <a:stretch>
            <a:fillRect/>
          </a:stretch>
        </p:blipFill>
        <p:spPr>
          <a:xfrm flipH="1">
            <a:off x="-12700" y="0"/>
            <a:ext cx="12203068" cy="6858000"/>
          </a:xfrm>
          <a:prstGeom prst="rect">
            <a:avLst/>
          </a:prstGeom>
        </p:spPr>
      </p:pic>
      <p:sp>
        <p:nvSpPr>
          <p:cNvPr id="3" name="AutoShape 3"/>
          <p:cNvSpPr/>
          <p:nvPr>
            <p:ph type="body" sz="quarter" idx="13"/>
          </p:nvPr>
        </p:nvSpPr>
        <p:spPr>
          <a:xfrm>
            <a:off x="660400" y="3479800"/>
            <a:ext cx="6388100" cy="535531"/>
          </a:xfrm>
        </p:spPr>
        <p:txBody>
          <a:bodyPr vert="horz" wrap="square" lIns="91440" tIns="45720" rIns="91440" bIns="45720" anchor="b">
            <a:spAutoFit/>
          </a:bodyPr>
          <a:p>
            <a:pPr marL="228600" indent="-228600" algn="l">
              <a:lnSpc>
                <a:spcPct val="90000"/>
              </a:lnSpc>
              <a:spcBef>
                <a:spcPct val="0"/>
              </a:spcBef>
            </a:pPr>
            <a:r>
              <a:rPr lang="en-US" sz="32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32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  <a:prstGeom prst="rect">
            <a:avLst/>
          </a:prstGeo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28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Click to edit Master title style</a:t>
            </a:r>
            <a:endParaRPr lang="en-US" sz="2800" b="1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3" name="AutoShape 3"/>
          <p:cNvSpPr/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p>
            <a:pPr marL="228600" indent="-228600" algn="l">
              <a:lnSpc>
                <a:spcPct val="90000"/>
              </a:lnSpc>
              <a:spcBef>
                <a:spcPts val="1000"/>
              </a:spcBef>
            </a:pPr>
            <a:r>
              <a:rPr lang="en-US" sz="18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Click to edit Master text styles</a:t>
            </a:r>
            <a:endParaRPr lang="en-US" sz="18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685800" lvl="1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6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Second level</a:t>
            </a:r>
            <a:endParaRPr lang="en-US" sz="16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1143000" lvl="2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4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Third level</a:t>
            </a:r>
            <a:endParaRPr lang="en-US" sz="14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1600200" lvl="3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Fourth level</a:t>
            </a:r>
            <a:endParaRPr lang="en-US" sz="12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  <a:p>
            <a:pPr marL="2057400" lvl="4" indent="-228600" algn="l">
              <a:lnSpc>
                <a:spcPct val="90000"/>
              </a:lnSpc>
              <a:spcBef>
                <a:spcPts val="500"/>
              </a:spcBef>
            </a:pPr>
            <a:r>
              <a:rPr lang="en-US" sz="12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Fifth level</a:t>
            </a:r>
            <a:endParaRPr lang="en-US" sz="12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4" name="AutoShape 4"/>
          <p:cNvSpPr/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l"/>
          </a:p>
        </p:txBody>
      </p:sp>
      <p:sp>
        <p:nvSpPr>
          <p:cNvPr id="5" name="AutoShape 5"/>
          <p:cNvSpPr/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l"/>
            <a:r>
              <a:rPr lang="zh-CN" altLang="en-US" sz="18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2024/8/15</a:t>
            </a:r>
            <a:endParaRPr lang="zh-CN" altLang="en-US" sz="18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6" name="AutoShape 6"/>
          <p:cNvSpPr/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p>
            <a:pPr marL="0" algn="l"/>
            <a:fld id="{3386411A-70EE-422D-B97C-F56BEE3FF077}" type="slidenum">
              <a:rPr lang="en-US" sz="1800" b="0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</a:fld>
            <a:endParaRPr lang="en-US" sz="1800" b="0" i="0" u="none" baseline="0">
              <a:solidFill>
                <a:srgbClr val="2F2F2F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4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.png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1" Type="http://schemas.openxmlformats.org/officeDocument/2006/relationships/tags" Target="../tags/tag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ctrTitle"/>
          </p:nvPr>
        </p:nvSpPr>
        <p:spPr>
          <a:xfrm>
            <a:off x="762000" y="1752906"/>
            <a:ext cx="5898297" cy="1323439"/>
          </a:xfrm>
        </p:spPr>
        <p:txBody>
          <a:bodyPr vert="horz" lIns="91440" tIns="45720" rIns="91440" bIns="45720" anchor="b">
            <a:normAutofit fontScale="90000"/>
          </a:bodyPr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48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360智图：</a:t>
            </a:r>
            <a:r>
              <a:rPr lang="en-US" altLang="zh-CN" sz="48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48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图片编辑</a:t>
            </a:r>
            <a:endParaRPr lang="zh-CN" altLang="en-US" sz="48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>
            <p:ph type="subTitle" idx="1"/>
          </p:nvPr>
        </p:nvSpPr>
        <p:spPr>
          <a:xfrm>
            <a:off x="2133600" y="3962627"/>
            <a:ext cx="3129643" cy="535853"/>
          </a:xfrm>
        </p:spPr>
        <p:txBody>
          <a:bodyPr vert="horz" lIns="91440" tIns="45720" rIns="91440" bIns="45720" anchor="ctr">
            <a:noAutofit/>
          </a:bodyPr>
          <a:p>
            <a:pPr marL="0" indent="0" algn="l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230812048</a:t>
            </a:r>
            <a:endParaRPr lang="en-US" altLang="zh-CN" sz="20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algn="l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000" b="0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冉佳鹭</a:t>
            </a:r>
            <a:endParaRPr lang="zh-CN" altLang="en-US" sz="2000" b="0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标题 20"/>
          <p:cNvSpPr/>
          <p:nvPr/>
        </p:nvSpPr>
        <p:spPr>
          <a:xfrm>
            <a:off x="3048000" y="228600"/>
            <a:ext cx="6395720" cy="1028700"/>
          </a:xfrm>
          <a:prstGeom prst="rect">
            <a:avLst/>
          </a:prstGeom>
        </p:spPr>
        <p:txBody>
          <a:bodyPr vert="horz" lIns="91440" tIns="45720" rIns="91440" bIns="45720" anchor="b">
            <a:normAutofit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智能抠图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抠图</a:t>
            </a:r>
            <a:endParaRPr lang="zh-CN" altLang="en-US" sz="320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86" name="图片 8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" y="1295400"/>
            <a:ext cx="11244580" cy="54222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标题 20"/>
          <p:cNvSpPr/>
          <p:nvPr/>
        </p:nvSpPr>
        <p:spPr>
          <a:xfrm>
            <a:off x="3048000" y="228600"/>
            <a:ext cx="6395720" cy="1028700"/>
          </a:xfrm>
          <a:prstGeom prst="rect">
            <a:avLst/>
          </a:prstGeom>
        </p:spPr>
        <p:txBody>
          <a:bodyPr vert="horz" lIns="91440" tIns="45720" rIns="91440" bIns="45720" anchor="b">
            <a:normAutofit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图片修复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：图片去噪点</a:t>
            </a:r>
            <a:endParaRPr lang="zh-CN" altLang="en-US" sz="320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1524000"/>
            <a:ext cx="10789285" cy="51695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80300" y="0"/>
            <a:ext cx="4711700" cy="377026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23900" b="1" i="0" u="none" baseline="0">
                <a:solidFill>
                  <a:srgbClr val="FFFFFF">
                    <a:alpha val="15000"/>
                  </a:srgbClr>
                </a:solidFill>
                <a:latin typeface="Arial" panose="020B0604020202020204"/>
                <a:ea typeface="Arial" panose="020B0604020202020204"/>
              </a:rPr>
              <a:t>04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489700" y="3336701"/>
            <a:ext cx="5029200" cy="5909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478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优缺点分析</a:t>
            </a:r>
            <a:endParaRPr lang="zh-CN" altLang="en-US" sz="478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优势分析</a:t>
            </a:r>
            <a:endParaRPr lang="zh-CN" altLang="en-US" sz="28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714991" y="1753738"/>
            <a:ext cx="2650114" cy="4380362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  <a:effectLst>
            <a:outerShdw blurRad="254000" dist="127000" algn="ctr" rotWithShape="0">
              <a:srgbClr val="F0F0F0">
                <a:alpha val="20000"/>
                <a:lumMod val="75000"/>
              </a:srgbClr>
            </a:outerShdw>
          </a:effectLst>
        </p:spPr>
        <p:txBody>
          <a:bodyPr vert="horz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4" name="AutoShape 4"/>
          <p:cNvSpPr/>
          <p:nvPr/>
        </p:nvSpPr>
        <p:spPr>
          <a:xfrm>
            <a:off x="1017373" y="5661299"/>
            <a:ext cx="2045348" cy="45198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691F8">
                  <a:lumMod val="60000"/>
                  <a:lumOff val="40000"/>
                </a:srgbClr>
              </a:gs>
              <a:gs pos="50000">
                <a:srgbClr val="A691F8"/>
              </a:gs>
            </a:gsLst>
            <a:lin ang="2700000"/>
          </a:gradFill>
          <a:ln>
            <a:noFill/>
          </a:ln>
          <a:effectLst/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6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64802" y="2889387"/>
            <a:ext cx="2550493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完全免费，无需注册</a:t>
            </a:r>
            <a:endParaRPr lang="en-US" sz="1100"/>
          </a:p>
        </p:txBody>
      </p:sp>
      <p:sp>
        <p:nvSpPr>
          <p:cNvPr id="6" name="TextBox 6"/>
          <p:cNvSpPr txBox="1"/>
          <p:nvPr/>
        </p:nvSpPr>
        <p:spPr>
          <a:xfrm>
            <a:off x="764802" y="3339727"/>
            <a:ext cx="2550493" cy="166968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360智图完全免费，无需注册即可使用，降低了用户的使用门槛。</a:t>
            </a:r>
            <a:endParaRPr lang="en-US" sz="1100"/>
          </a:p>
        </p:txBody>
      </p:sp>
      <p:sp>
        <p:nvSpPr>
          <p:cNvPr id="7" name="AutoShape 7"/>
          <p:cNvSpPr/>
          <p:nvPr/>
        </p:nvSpPr>
        <p:spPr>
          <a:xfrm>
            <a:off x="1514469" y="1314268"/>
            <a:ext cx="1051158" cy="1051157"/>
          </a:xfrm>
          <a:prstGeom prst="ellipse">
            <a:avLst/>
          </a:prstGeom>
          <a:gradFill>
            <a:gsLst>
              <a:gs pos="0">
                <a:srgbClr val="A691F8">
                  <a:lumMod val="60000"/>
                  <a:lumOff val="40000"/>
                </a:srgbClr>
              </a:gs>
              <a:gs pos="50000">
                <a:srgbClr val="A691F8"/>
              </a:gs>
            </a:gsLst>
            <a:lin ang="2700000"/>
          </a:gradFill>
          <a:ln>
            <a:noFill/>
          </a:ln>
          <a:effectLst/>
        </p:spPr>
        <p:txBody>
          <a:bodyPr vert="horz" wrap="none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8" name="Freeform 8"/>
          <p:cNvSpPr/>
          <p:nvPr/>
        </p:nvSpPr>
        <p:spPr>
          <a:xfrm>
            <a:off x="1831406" y="1630449"/>
            <a:ext cx="417284" cy="418795"/>
          </a:xfrm>
          <a:custGeom>
            <a:avLst/>
            <a:gdLst/>
            <a:ahLst/>
            <a:cxnLst/>
            <a:rect l="l" t="t" r="r" b="b"/>
            <a:pathLst>
              <a:path w="605377" h="607568">
                <a:moveTo>
                  <a:pt x="437759" y="359390"/>
                </a:moveTo>
                <a:cubicBezTo>
                  <a:pt x="441856" y="359390"/>
                  <a:pt x="445952" y="360856"/>
                  <a:pt x="449353" y="363633"/>
                </a:cubicBezTo>
                <a:lnTo>
                  <a:pt x="590029" y="482746"/>
                </a:lnTo>
                <a:cubicBezTo>
                  <a:pt x="599381" y="490538"/>
                  <a:pt x="604792" y="501338"/>
                  <a:pt x="605333" y="513142"/>
                </a:cubicBezTo>
                <a:cubicBezTo>
                  <a:pt x="605874" y="524868"/>
                  <a:pt x="601468" y="536054"/>
                  <a:pt x="592811" y="544694"/>
                </a:cubicBezTo>
                <a:lnTo>
                  <a:pt x="542338" y="595071"/>
                </a:lnTo>
                <a:cubicBezTo>
                  <a:pt x="534222" y="603094"/>
                  <a:pt x="523710" y="607568"/>
                  <a:pt x="512580" y="607568"/>
                </a:cubicBezTo>
                <a:cubicBezTo>
                  <a:pt x="500213" y="607568"/>
                  <a:pt x="488464" y="602014"/>
                  <a:pt x="480426" y="592293"/>
                </a:cubicBezTo>
                <a:lnTo>
                  <a:pt x="361006" y="451734"/>
                </a:lnTo>
                <a:cubicBezTo>
                  <a:pt x="357683" y="447799"/>
                  <a:pt x="356214" y="442939"/>
                  <a:pt x="356910" y="437925"/>
                </a:cubicBezTo>
                <a:cubicBezTo>
                  <a:pt x="357528" y="432987"/>
                  <a:pt x="360311" y="428436"/>
                  <a:pt x="364562" y="425427"/>
                </a:cubicBezTo>
                <a:cubicBezTo>
                  <a:pt x="387286" y="409458"/>
                  <a:pt x="406919" y="389863"/>
                  <a:pt x="422919" y="367182"/>
                </a:cubicBezTo>
                <a:cubicBezTo>
                  <a:pt x="426397" y="362322"/>
                  <a:pt x="431885" y="359390"/>
                  <a:pt x="437759" y="359390"/>
                </a:cubicBezTo>
                <a:close/>
                <a:moveTo>
                  <a:pt x="223481" y="72306"/>
                </a:moveTo>
                <a:cubicBezTo>
                  <a:pt x="140178" y="72306"/>
                  <a:pt x="72407" y="139981"/>
                  <a:pt x="72407" y="223167"/>
                </a:cubicBezTo>
                <a:cubicBezTo>
                  <a:pt x="72407" y="306276"/>
                  <a:pt x="140178" y="373951"/>
                  <a:pt x="223481" y="373951"/>
                </a:cubicBezTo>
                <a:cubicBezTo>
                  <a:pt x="263741" y="373951"/>
                  <a:pt x="301683" y="358286"/>
                  <a:pt x="330198" y="329734"/>
                </a:cubicBezTo>
                <a:cubicBezTo>
                  <a:pt x="358790" y="301183"/>
                  <a:pt x="374477" y="263371"/>
                  <a:pt x="374477" y="223167"/>
                </a:cubicBezTo>
                <a:cubicBezTo>
                  <a:pt x="374477" y="139981"/>
                  <a:pt x="306783" y="72306"/>
                  <a:pt x="223481" y="72306"/>
                </a:cubicBezTo>
                <a:close/>
                <a:moveTo>
                  <a:pt x="223481" y="0"/>
                </a:moveTo>
                <a:cubicBezTo>
                  <a:pt x="346657" y="0"/>
                  <a:pt x="446961" y="100086"/>
                  <a:pt x="446961" y="223167"/>
                </a:cubicBezTo>
                <a:cubicBezTo>
                  <a:pt x="446961" y="282740"/>
                  <a:pt x="423701" y="338763"/>
                  <a:pt x="381509" y="380896"/>
                </a:cubicBezTo>
                <a:cubicBezTo>
                  <a:pt x="339239" y="423029"/>
                  <a:pt x="283137" y="446256"/>
                  <a:pt x="223481" y="446256"/>
                </a:cubicBezTo>
                <a:cubicBezTo>
                  <a:pt x="100303" y="446256"/>
                  <a:pt x="0" y="346171"/>
                  <a:pt x="0" y="223167"/>
                </a:cubicBezTo>
                <a:cubicBezTo>
                  <a:pt x="0" y="100086"/>
                  <a:pt x="100303" y="0"/>
                  <a:pt x="223481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  <a:miter lim="800000"/>
          </a:ln>
        </p:spPr>
        <p:txBody>
          <a:bodyPr vert="horz" lIns="91440" tIns="45720" rIns="91440" bIns="45720" anchor="ctr">
            <a:normAutofit/>
          </a:bodyPr>
          <a:p>
            <a:pPr marL="0" algn="l">
              <a:lnSpc>
                <a:spcPct val="120000"/>
              </a:lnSpc>
            </a:pPr>
          </a:p>
        </p:txBody>
      </p:sp>
      <p:sp>
        <p:nvSpPr>
          <p:cNvPr id="9" name="AutoShape 9"/>
          <p:cNvSpPr/>
          <p:nvPr/>
        </p:nvSpPr>
        <p:spPr>
          <a:xfrm>
            <a:off x="3451119" y="1753738"/>
            <a:ext cx="2650114" cy="4380362"/>
          </a:xfrm>
          <a:prstGeom prst="round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>
            <a:outerShdw blurRad="254000" dist="127000" algn="ctr" rotWithShape="0">
              <a:srgbClr val="F0F0F0">
                <a:alpha val="20000"/>
                <a:lumMod val="75000"/>
              </a:srgbClr>
            </a:outerShdw>
          </a:effectLst>
        </p:spPr>
        <p:txBody>
          <a:bodyPr vert="horz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10" name="AutoShape 10"/>
          <p:cNvSpPr/>
          <p:nvPr/>
        </p:nvSpPr>
        <p:spPr>
          <a:xfrm>
            <a:off x="3753501" y="5661299"/>
            <a:ext cx="2045348" cy="45198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488E1">
                  <a:lumMod val="60000"/>
                  <a:lumOff val="40000"/>
                </a:srgbClr>
              </a:gs>
              <a:gs pos="50000">
                <a:srgbClr val="D488E1"/>
              </a:gs>
            </a:gsLst>
            <a:lin ang="2700000"/>
          </a:gradFill>
          <a:ln cap="flat">
            <a:noFill/>
            <a:prstDash val="solid"/>
            <a:miter lim="800000"/>
          </a:ln>
        </p:spPr>
        <p:txBody>
          <a:bodyPr vert="horz" lIns="108000" tIns="108000" rIns="108000" bIns="108000" anchor="ctr">
            <a:normAutofit/>
          </a:bodyPr>
          <a:p>
            <a:pPr marL="0" algn="ctr"/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6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00930" y="2889387"/>
            <a:ext cx="2550493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操作简便，适合小白用户</a:t>
            </a:r>
            <a:endParaRPr lang="en-US" sz="1100"/>
          </a:p>
        </p:txBody>
      </p:sp>
      <p:sp>
        <p:nvSpPr>
          <p:cNvPr id="12" name="TextBox 12"/>
          <p:cNvSpPr txBox="1"/>
          <p:nvPr/>
        </p:nvSpPr>
        <p:spPr>
          <a:xfrm>
            <a:off x="3500930" y="3339727"/>
            <a:ext cx="2550493" cy="166968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操作极简，界面友好，即使没有专业知识的用户也能轻松上手。</a:t>
            </a:r>
            <a:endParaRPr lang="en-US" sz="1100"/>
          </a:p>
        </p:txBody>
      </p:sp>
      <p:sp>
        <p:nvSpPr>
          <p:cNvPr id="13" name="AutoShape 13"/>
          <p:cNvSpPr/>
          <p:nvPr/>
        </p:nvSpPr>
        <p:spPr>
          <a:xfrm>
            <a:off x="4250597" y="1314268"/>
            <a:ext cx="1051158" cy="1051157"/>
          </a:xfrm>
          <a:prstGeom prst="ellipse">
            <a:avLst/>
          </a:prstGeom>
          <a:gradFill>
            <a:gsLst>
              <a:gs pos="0">
                <a:srgbClr val="D488E1">
                  <a:lumMod val="60000"/>
                  <a:lumOff val="40000"/>
                </a:srgbClr>
              </a:gs>
              <a:gs pos="50000">
                <a:srgbClr val="D488E1"/>
              </a:gs>
            </a:gsLst>
            <a:lin ang="2700000"/>
          </a:gradFill>
          <a:ln cap="flat">
            <a:noFill/>
            <a:prstDash val="solid"/>
            <a:miter lim="800000"/>
          </a:ln>
        </p:spPr>
        <p:txBody>
          <a:bodyPr vert="horz" lIns="108000" tIns="108000" rIns="108000" bIns="108000" anchor="ctr">
            <a:normAutofit/>
          </a:bodyPr>
          <a:p>
            <a:pPr marL="0" algn="l"/>
          </a:p>
        </p:txBody>
      </p:sp>
      <p:sp>
        <p:nvSpPr>
          <p:cNvPr id="14" name="Freeform 14"/>
          <p:cNvSpPr/>
          <p:nvPr/>
        </p:nvSpPr>
        <p:spPr>
          <a:xfrm>
            <a:off x="4572449" y="1630449"/>
            <a:ext cx="407453" cy="418794"/>
          </a:xfrm>
          <a:custGeom>
            <a:avLst/>
            <a:gdLst/>
            <a:ahLst/>
            <a:cxnLst/>
            <a:rect l="l" t="t" r="r" b="b"/>
            <a:pathLst>
              <a:path w="2904" h="2989">
                <a:moveTo>
                  <a:pt x="2455" y="1891"/>
                </a:moveTo>
                <a:lnTo>
                  <a:pt x="2228" y="1891"/>
                </a:lnTo>
                <a:cubicBezTo>
                  <a:pt x="2206" y="1658"/>
                  <a:pt x="2092" y="1499"/>
                  <a:pt x="1915" y="1448"/>
                </a:cubicBezTo>
                <a:cubicBezTo>
                  <a:pt x="2008" y="1302"/>
                  <a:pt x="2061" y="1130"/>
                  <a:pt x="2061" y="945"/>
                </a:cubicBezTo>
                <a:cubicBezTo>
                  <a:pt x="2061" y="424"/>
                  <a:pt x="1637" y="0"/>
                  <a:pt x="1116" y="0"/>
                </a:cubicBezTo>
                <a:cubicBezTo>
                  <a:pt x="595" y="0"/>
                  <a:pt x="171" y="424"/>
                  <a:pt x="171" y="945"/>
                </a:cubicBezTo>
                <a:cubicBezTo>
                  <a:pt x="171" y="1130"/>
                  <a:pt x="224" y="1302"/>
                  <a:pt x="316" y="1448"/>
                </a:cubicBezTo>
                <a:cubicBezTo>
                  <a:pt x="118" y="1505"/>
                  <a:pt x="0" y="1698"/>
                  <a:pt x="0" y="1979"/>
                </a:cubicBezTo>
                <a:cubicBezTo>
                  <a:pt x="0" y="2318"/>
                  <a:pt x="171" y="2529"/>
                  <a:pt x="448" y="2529"/>
                </a:cubicBezTo>
                <a:lnTo>
                  <a:pt x="675" y="2529"/>
                </a:lnTo>
                <a:cubicBezTo>
                  <a:pt x="703" y="2815"/>
                  <a:pt x="867" y="2989"/>
                  <a:pt x="1119" y="2989"/>
                </a:cubicBezTo>
                <a:lnTo>
                  <a:pt x="2455" y="2989"/>
                </a:lnTo>
                <a:cubicBezTo>
                  <a:pt x="2732" y="2989"/>
                  <a:pt x="2904" y="2779"/>
                  <a:pt x="2904" y="2440"/>
                </a:cubicBezTo>
                <a:cubicBezTo>
                  <a:pt x="2904" y="2101"/>
                  <a:pt x="2732" y="1891"/>
                  <a:pt x="2455" y="1891"/>
                </a:cubicBezTo>
                <a:close/>
                <a:moveTo>
                  <a:pt x="1153" y="1430"/>
                </a:moveTo>
                <a:lnTo>
                  <a:pt x="1153" y="1170"/>
                </a:lnTo>
                <a:cubicBezTo>
                  <a:pt x="1188" y="1164"/>
                  <a:pt x="1221" y="1150"/>
                  <a:pt x="1250" y="1130"/>
                </a:cubicBezTo>
                <a:lnTo>
                  <a:pt x="1450" y="1331"/>
                </a:lnTo>
                <a:cubicBezTo>
                  <a:pt x="1400" y="1375"/>
                  <a:pt x="1341" y="1409"/>
                  <a:pt x="1276" y="1430"/>
                </a:cubicBezTo>
                <a:lnTo>
                  <a:pt x="1153" y="1430"/>
                </a:lnTo>
                <a:close/>
                <a:moveTo>
                  <a:pt x="1301" y="1078"/>
                </a:moveTo>
                <a:cubicBezTo>
                  <a:pt x="1322" y="1050"/>
                  <a:pt x="1336" y="1017"/>
                  <a:pt x="1342" y="981"/>
                </a:cubicBezTo>
                <a:lnTo>
                  <a:pt x="1626" y="981"/>
                </a:lnTo>
                <a:cubicBezTo>
                  <a:pt x="1618" y="1095"/>
                  <a:pt x="1573" y="1198"/>
                  <a:pt x="1502" y="1279"/>
                </a:cubicBezTo>
                <a:lnTo>
                  <a:pt x="1301" y="1078"/>
                </a:lnTo>
                <a:close/>
                <a:moveTo>
                  <a:pt x="1342" y="908"/>
                </a:moveTo>
                <a:cubicBezTo>
                  <a:pt x="1336" y="872"/>
                  <a:pt x="1322" y="839"/>
                  <a:pt x="1301" y="811"/>
                </a:cubicBezTo>
                <a:lnTo>
                  <a:pt x="1502" y="611"/>
                </a:lnTo>
                <a:cubicBezTo>
                  <a:pt x="1572" y="691"/>
                  <a:pt x="1617" y="795"/>
                  <a:pt x="1625" y="908"/>
                </a:cubicBezTo>
                <a:lnTo>
                  <a:pt x="1342" y="908"/>
                </a:lnTo>
                <a:close/>
                <a:moveTo>
                  <a:pt x="1250" y="759"/>
                </a:moveTo>
                <a:cubicBezTo>
                  <a:pt x="1221" y="739"/>
                  <a:pt x="1188" y="725"/>
                  <a:pt x="1153" y="719"/>
                </a:cubicBezTo>
                <a:lnTo>
                  <a:pt x="1153" y="436"/>
                </a:lnTo>
                <a:cubicBezTo>
                  <a:pt x="1266" y="444"/>
                  <a:pt x="1369" y="489"/>
                  <a:pt x="1450" y="559"/>
                </a:cubicBezTo>
                <a:lnTo>
                  <a:pt x="1250" y="759"/>
                </a:lnTo>
                <a:close/>
                <a:moveTo>
                  <a:pt x="1292" y="944"/>
                </a:moveTo>
                <a:cubicBezTo>
                  <a:pt x="1292" y="1041"/>
                  <a:pt x="1213" y="1120"/>
                  <a:pt x="1116" y="1120"/>
                </a:cubicBezTo>
                <a:cubicBezTo>
                  <a:pt x="1019" y="1120"/>
                  <a:pt x="940" y="1041"/>
                  <a:pt x="940" y="944"/>
                </a:cubicBezTo>
                <a:cubicBezTo>
                  <a:pt x="940" y="847"/>
                  <a:pt x="1019" y="769"/>
                  <a:pt x="1116" y="769"/>
                </a:cubicBezTo>
                <a:cubicBezTo>
                  <a:pt x="1213" y="769"/>
                  <a:pt x="1292" y="847"/>
                  <a:pt x="1292" y="944"/>
                </a:cubicBezTo>
                <a:close/>
                <a:moveTo>
                  <a:pt x="1079" y="719"/>
                </a:moveTo>
                <a:cubicBezTo>
                  <a:pt x="1044" y="725"/>
                  <a:pt x="1011" y="739"/>
                  <a:pt x="982" y="759"/>
                </a:cubicBezTo>
                <a:lnTo>
                  <a:pt x="782" y="559"/>
                </a:lnTo>
                <a:cubicBezTo>
                  <a:pt x="863" y="489"/>
                  <a:pt x="966" y="444"/>
                  <a:pt x="1079" y="436"/>
                </a:cubicBezTo>
                <a:lnTo>
                  <a:pt x="1079" y="719"/>
                </a:lnTo>
                <a:close/>
                <a:moveTo>
                  <a:pt x="930" y="811"/>
                </a:moveTo>
                <a:cubicBezTo>
                  <a:pt x="910" y="839"/>
                  <a:pt x="896" y="872"/>
                  <a:pt x="890" y="908"/>
                </a:cubicBezTo>
                <a:lnTo>
                  <a:pt x="606" y="908"/>
                </a:lnTo>
                <a:cubicBezTo>
                  <a:pt x="615" y="795"/>
                  <a:pt x="660" y="691"/>
                  <a:pt x="730" y="611"/>
                </a:cubicBezTo>
                <a:lnTo>
                  <a:pt x="930" y="811"/>
                </a:lnTo>
                <a:close/>
                <a:moveTo>
                  <a:pt x="890" y="981"/>
                </a:moveTo>
                <a:cubicBezTo>
                  <a:pt x="896" y="1017"/>
                  <a:pt x="910" y="1050"/>
                  <a:pt x="930" y="1078"/>
                </a:cubicBezTo>
                <a:lnTo>
                  <a:pt x="730" y="1279"/>
                </a:lnTo>
                <a:cubicBezTo>
                  <a:pt x="659" y="1198"/>
                  <a:pt x="614" y="1095"/>
                  <a:pt x="606" y="981"/>
                </a:cubicBezTo>
                <a:lnTo>
                  <a:pt x="890" y="981"/>
                </a:lnTo>
                <a:close/>
                <a:moveTo>
                  <a:pt x="982" y="1130"/>
                </a:moveTo>
                <a:cubicBezTo>
                  <a:pt x="1011" y="1150"/>
                  <a:pt x="1044" y="1164"/>
                  <a:pt x="1079" y="1170"/>
                </a:cubicBezTo>
                <a:lnTo>
                  <a:pt x="1079" y="1430"/>
                </a:lnTo>
                <a:lnTo>
                  <a:pt x="956" y="1430"/>
                </a:lnTo>
                <a:cubicBezTo>
                  <a:pt x="891" y="1409"/>
                  <a:pt x="832" y="1375"/>
                  <a:pt x="781" y="1331"/>
                </a:cubicBezTo>
                <a:lnTo>
                  <a:pt x="982" y="1130"/>
                </a:lnTo>
                <a:close/>
                <a:moveTo>
                  <a:pt x="1116" y="274"/>
                </a:moveTo>
                <a:cubicBezTo>
                  <a:pt x="1487" y="274"/>
                  <a:pt x="1787" y="574"/>
                  <a:pt x="1787" y="945"/>
                </a:cubicBezTo>
                <a:cubicBezTo>
                  <a:pt x="1787" y="1136"/>
                  <a:pt x="1707" y="1308"/>
                  <a:pt x="1580" y="1430"/>
                </a:cubicBezTo>
                <a:lnTo>
                  <a:pt x="1441" y="1430"/>
                </a:lnTo>
                <a:cubicBezTo>
                  <a:pt x="1597" y="1325"/>
                  <a:pt x="1700" y="1147"/>
                  <a:pt x="1700" y="945"/>
                </a:cubicBezTo>
                <a:cubicBezTo>
                  <a:pt x="1700" y="623"/>
                  <a:pt x="1438" y="361"/>
                  <a:pt x="1116" y="361"/>
                </a:cubicBezTo>
                <a:cubicBezTo>
                  <a:pt x="794" y="361"/>
                  <a:pt x="532" y="623"/>
                  <a:pt x="532" y="945"/>
                </a:cubicBezTo>
                <a:cubicBezTo>
                  <a:pt x="532" y="1147"/>
                  <a:pt x="635" y="1325"/>
                  <a:pt x="791" y="1430"/>
                </a:cubicBezTo>
                <a:lnTo>
                  <a:pt x="652" y="1430"/>
                </a:lnTo>
                <a:cubicBezTo>
                  <a:pt x="524" y="1308"/>
                  <a:pt x="445" y="1136"/>
                  <a:pt x="445" y="945"/>
                </a:cubicBezTo>
                <a:cubicBezTo>
                  <a:pt x="445" y="574"/>
                  <a:pt x="745" y="274"/>
                  <a:pt x="1116" y="274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  <a:miter lim="800000"/>
          </a:ln>
        </p:spPr>
        <p:txBody>
          <a:bodyPr vert="horz" lIns="91440" tIns="45720" rIns="91440" bIns="45720" anchor="ctr">
            <a:normAutofit/>
          </a:bodyPr>
          <a:p>
            <a:pPr marL="0" algn="l">
              <a:lnSpc>
                <a:spcPct val="120000"/>
              </a:lnSpc>
            </a:pPr>
          </a:p>
        </p:txBody>
      </p:sp>
      <p:sp>
        <p:nvSpPr>
          <p:cNvPr id="15" name="AutoShape 15"/>
          <p:cNvSpPr/>
          <p:nvPr/>
        </p:nvSpPr>
        <p:spPr>
          <a:xfrm>
            <a:off x="6187248" y="1753738"/>
            <a:ext cx="2650114" cy="4380362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  <a:effectLst>
            <a:outerShdw blurRad="254000" dist="127000" algn="ctr" rotWithShape="0">
              <a:srgbClr val="F0F0F0">
                <a:alpha val="20000"/>
                <a:lumMod val="75000"/>
              </a:srgbClr>
            </a:outerShdw>
          </a:effectLst>
        </p:spPr>
        <p:txBody>
          <a:bodyPr vert="horz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16" name="AutoShape 16"/>
          <p:cNvSpPr/>
          <p:nvPr/>
        </p:nvSpPr>
        <p:spPr>
          <a:xfrm>
            <a:off x="6489630" y="5661299"/>
            <a:ext cx="2045348" cy="45198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691F8">
                  <a:lumMod val="60000"/>
                  <a:lumOff val="40000"/>
                </a:srgbClr>
              </a:gs>
              <a:gs pos="50000">
                <a:srgbClr val="A691F8"/>
              </a:gs>
            </a:gsLst>
            <a:lin ang="2700000"/>
          </a:gradFill>
          <a:ln>
            <a:noFill/>
          </a:ln>
          <a:effectLst/>
        </p:spPr>
        <p:txBody>
          <a:bodyPr vert="horz" wrap="none" lIns="91440" tIns="45720" rIns="91440" bIns="45720" anchor="ctr">
            <a:normAutofit/>
          </a:bodyPr>
          <a:p>
            <a:pPr marL="0" algn="ctr"/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6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237059" y="2889387"/>
            <a:ext cx="2550493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处理速度快</a:t>
            </a:r>
            <a:endParaRPr lang="en-US" sz="1100"/>
          </a:p>
        </p:txBody>
      </p:sp>
      <p:sp>
        <p:nvSpPr>
          <p:cNvPr id="18" name="TextBox 18"/>
          <p:cNvSpPr txBox="1"/>
          <p:nvPr/>
        </p:nvSpPr>
        <p:spPr>
          <a:xfrm>
            <a:off x="6237059" y="3339727"/>
            <a:ext cx="2550493" cy="166968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处理速度快，通常在5秒内即可完成处理，提高了工作效率。</a:t>
            </a:r>
            <a:endParaRPr lang="en-US" sz="1100"/>
          </a:p>
        </p:txBody>
      </p:sp>
      <p:sp>
        <p:nvSpPr>
          <p:cNvPr id="19" name="AutoShape 19"/>
          <p:cNvSpPr/>
          <p:nvPr/>
        </p:nvSpPr>
        <p:spPr>
          <a:xfrm>
            <a:off x="6986726" y="1314268"/>
            <a:ext cx="1051158" cy="1051157"/>
          </a:xfrm>
          <a:prstGeom prst="ellipse">
            <a:avLst/>
          </a:prstGeom>
          <a:gradFill>
            <a:gsLst>
              <a:gs pos="0">
                <a:srgbClr val="A691F8">
                  <a:lumMod val="60000"/>
                  <a:lumOff val="40000"/>
                </a:srgbClr>
              </a:gs>
              <a:gs pos="50000">
                <a:srgbClr val="A691F8"/>
              </a:gs>
            </a:gsLst>
            <a:lin ang="2700000"/>
          </a:gradFill>
          <a:ln>
            <a:noFill/>
          </a:ln>
          <a:effectLst/>
        </p:spPr>
        <p:txBody>
          <a:bodyPr vert="horz" wrap="none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20" name="Freeform 20"/>
          <p:cNvSpPr/>
          <p:nvPr/>
        </p:nvSpPr>
        <p:spPr>
          <a:xfrm>
            <a:off x="7302908" y="1734175"/>
            <a:ext cx="418794" cy="211342"/>
          </a:xfrm>
          <a:custGeom>
            <a:avLst/>
            <a:gdLst/>
            <a:ahLst/>
            <a:cxnLst/>
            <a:rect l="l" t="t" r="r" b="b"/>
            <a:pathLst>
              <a:path w="3955" h="1999">
                <a:moveTo>
                  <a:pt x="3696" y="554"/>
                </a:moveTo>
                <a:lnTo>
                  <a:pt x="3622" y="554"/>
                </a:lnTo>
                <a:lnTo>
                  <a:pt x="3817" y="217"/>
                </a:lnTo>
                <a:cubicBezTo>
                  <a:pt x="3853" y="154"/>
                  <a:pt x="3831" y="73"/>
                  <a:pt x="3768" y="36"/>
                </a:cubicBezTo>
                <a:cubicBezTo>
                  <a:pt x="3705" y="0"/>
                  <a:pt x="3624" y="22"/>
                  <a:pt x="3587" y="85"/>
                </a:cubicBezTo>
                <a:lnTo>
                  <a:pt x="3357" y="483"/>
                </a:lnTo>
                <a:lnTo>
                  <a:pt x="2886" y="79"/>
                </a:lnTo>
                <a:cubicBezTo>
                  <a:pt x="2862" y="59"/>
                  <a:pt x="2831" y="47"/>
                  <a:pt x="2800" y="47"/>
                </a:cubicBezTo>
                <a:lnTo>
                  <a:pt x="1633" y="47"/>
                </a:lnTo>
                <a:cubicBezTo>
                  <a:pt x="1604" y="47"/>
                  <a:pt x="1576" y="57"/>
                  <a:pt x="1552" y="75"/>
                </a:cubicBezTo>
                <a:lnTo>
                  <a:pt x="861" y="608"/>
                </a:lnTo>
                <a:lnTo>
                  <a:pt x="602" y="605"/>
                </a:lnTo>
                <a:cubicBezTo>
                  <a:pt x="359" y="605"/>
                  <a:pt x="150" y="770"/>
                  <a:pt x="93" y="1007"/>
                </a:cubicBezTo>
                <a:lnTo>
                  <a:pt x="16" y="1330"/>
                </a:lnTo>
                <a:cubicBezTo>
                  <a:pt x="0" y="1398"/>
                  <a:pt x="16" y="1470"/>
                  <a:pt x="60" y="1526"/>
                </a:cubicBezTo>
                <a:cubicBezTo>
                  <a:pt x="103" y="1582"/>
                  <a:pt x="169" y="1614"/>
                  <a:pt x="240" y="1615"/>
                </a:cubicBezTo>
                <a:lnTo>
                  <a:pt x="726" y="1618"/>
                </a:lnTo>
                <a:cubicBezTo>
                  <a:pt x="782" y="1837"/>
                  <a:pt x="982" y="1999"/>
                  <a:pt x="1218" y="1999"/>
                </a:cubicBezTo>
                <a:cubicBezTo>
                  <a:pt x="1453" y="1999"/>
                  <a:pt x="1651" y="1839"/>
                  <a:pt x="1709" y="1622"/>
                </a:cubicBezTo>
                <a:cubicBezTo>
                  <a:pt x="1931" y="1623"/>
                  <a:pt x="2152" y="1623"/>
                  <a:pt x="2353" y="1623"/>
                </a:cubicBezTo>
                <a:lnTo>
                  <a:pt x="2437" y="1623"/>
                </a:lnTo>
                <a:cubicBezTo>
                  <a:pt x="2495" y="1839"/>
                  <a:pt x="2693" y="1999"/>
                  <a:pt x="2928" y="1999"/>
                </a:cubicBezTo>
                <a:cubicBezTo>
                  <a:pt x="3183" y="1999"/>
                  <a:pt x="3396" y="1809"/>
                  <a:pt x="3431" y="1563"/>
                </a:cubicBezTo>
                <a:lnTo>
                  <a:pt x="3754" y="1490"/>
                </a:lnTo>
                <a:cubicBezTo>
                  <a:pt x="3873" y="1463"/>
                  <a:pt x="3955" y="1359"/>
                  <a:pt x="3955" y="1237"/>
                </a:cubicBezTo>
                <a:lnTo>
                  <a:pt x="3955" y="813"/>
                </a:lnTo>
                <a:cubicBezTo>
                  <a:pt x="3955" y="671"/>
                  <a:pt x="3839" y="554"/>
                  <a:pt x="3696" y="554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  <a:miter lim="800000"/>
          </a:ln>
        </p:spPr>
        <p:txBody>
          <a:bodyPr vert="horz" lIns="91440" tIns="45720" rIns="91440" bIns="45720" anchor="ctr">
            <a:normAutofit/>
          </a:bodyPr>
          <a:p>
            <a:pPr marL="0" algn="l">
              <a:lnSpc>
                <a:spcPct val="120000"/>
              </a:lnSpc>
            </a:pPr>
          </a:p>
        </p:txBody>
      </p:sp>
      <p:sp>
        <p:nvSpPr>
          <p:cNvPr id="21" name="AutoShape 21"/>
          <p:cNvSpPr/>
          <p:nvPr/>
        </p:nvSpPr>
        <p:spPr>
          <a:xfrm>
            <a:off x="8923377" y="1753738"/>
            <a:ext cx="2650114" cy="4380362"/>
          </a:xfrm>
          <a:prstGeom prst="round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>
            <a:outerShdw blurRad="254000" dist="127000" algn="ctr" rotWithShape="0">
              <a:srgbClr val="F0F0F0">
                <a:alpha val="20000"/>
                <a:lumMod val="75000"/>
              </a:srgbClr>
            </a:outerShdw>
          </a:effectLst>
        </p:spPr>
        <p:txBody>
          <a:bodyPr vert="horz" lIns="91440" tIns="45720" rIns="91440" bIns="45720" anchor="ctr">
            <a:normAutofit/>
          </a:bodyPr>
          <a:p>
            <a:pPr marL="0" algn="ctr">
              <a:lnSpc>
                <a:spcPct val="120000"/>
              </a:lnSpc>
            </a:pPr>
          </a:p>
        </p:txBody>
      </p:sp>
      <p:sp>
        <p:nvSpPr>
          <p:cNvPr id="22" name="AutoShape 22"/>
          <p:cNvSpPr/>
          <p:nvPr/>
        </p:nvSpPr>
        <p:spPr>
          <a:xfrm>
            <a:off x="9225759" y="5661299"/>
            <a:ext cx="2045348" cy="45198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488E1">
                  <a:lumMod val="60000"/>
                  <a:lumOff val="40000"/>
                </a:srgbClr>
              </a:gs>
              <a:gs pos="50000">
                <a:srgbClr val="D488E1"/>
              </a:gs>
            </a:gsLst>
            <a:lin ang="2700000"/>
          </a:gradFill>
          <a:ln cap="flat">
            <a:noFill/>
            <a:prstDash val="solid"/>
            <a:miter lim="800000"/>
          </a:ln>
        </p:spPr>
        <p:txBody>
          <a:bodyPr vert="horz" lIns="108000" tIns="108000" rIns="108000" bIns="108000" anchor="ctr">
            <a:normAutofit/>
          </a:bodyPr>
          <a:p>
            <a:pPr marL="0" algn="ctr"/>
            <a:r>
              <a:rPr lang="en-US" sz="1600" b="1" i="0" u="none" baseline="0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04</a:t>
            </a:r>
            <a:endParaRPr lang="en-US" sz="1600" b="1" i="0" u="none" baseline="0">
              <a:solidFill>
                <a:srgbClr val="FFFFFF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973188" y="2889387"/>
            <a:ext cx="2550493" cy="33855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/>
          <a:p>
            <a:pPr marL="0" algn="ctr">
              <a:defRPr/>
            </a:pP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在线即用</a:t>
            </a:r>
            <a:endParaRPr lang="en-US" sz="1100"/>
          </a:p>
        </p:txBody>
      </p:sp>
      <p:sp>
        <p:nvSpPr>
          <p:cNvPr id="24" name="TextBox 24"/>
          <p:cNvSpPr txBox="1"/>
          <p:nvPr/>
        </p:nvSpPr>
        <p:spPr>
          <a:xfrm>
            <a:off x="8973188" y="3339727"/>
            <a:ext cx="2550493" cy="166968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ctr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无需安装，在线即用，节省了用户的存储空间和安装时间。</a:t>
            </a:r>
            <a:endParaRPr lang="en-US" sz="1100"/>
          </a:p>
        </p:txBody>
      </p:sp>
      <p:sp>
        <p:nvSpPr>
          <p:cNvPr id="25" name="AutoShape 25"/>
          <p:cNvSpPr/>
          <p:nvPr/>
        </p:nvSpPr>
        <p:spPr>
          <a:xfrm>
            <a:off x="9722855" y="1314268"/>
            <a:ext cx="1051158" cy="1051157"/>
          </a:xfrm>
          <a:prstGeom prst="ellipse">
            <a:avLst/>
          </a:prstGeom>
          <a:gradFill>
            <a:gsLst>
              <a:gs pos="0">
                <a:srgbClr val="D488E1">
                  <a:lumMod val="60000"/>
                  <a:lumOff val="40000"/>
                </a:srgbClr>
              </a:gs>
              <a:gs pos="50000">
                <a:srgbClr val="D488E1"/>
              </a:gs>
            </a:gsLst>
            <a:lin ang="2700000"/>
          </a:gradFill>
          <a:ln cap="flat">
            <a:noFill/>
            <a:prstDash val="solid"/>
            <a:miter lim="800000"/>
          </a:ln>
        </p:spPr>
        <p:txBody>
          <a:bodyPr vert="horz" lIns="108000" tIns="108000" rIns="108000" bIns="108000" anchor="ctr">
            <a:normAutofit/>
          </a:bodyPr>
          <a:p>
            <a:pPr marL="0" algn="l"/>
          </a:p>
        </p:txBody>
      </p:sp>
      <p:sp>
        <p:nvSpPr>
          <p:cNvPr id="26" name="Freeform 26"/>
          <p:cNvSpPr/>
          <p:nvPr/>
        </p:nvSpPr>
        <p:spPr>
          <a:xfrm>
            <a:off x="10039037" y="1630914"/>
            <a:ext cx="418794" cy="417864"/>
          </a:xfrm>
          <a:custGeom>
            <a:avLst/>
            <a:gdLst/>
            <a:ahLst/>
            <a:cxnLst/>
            <a:rect l="l" t="t" r="r" b="b"/>
            <a:pathLst>
              <a:path w="605737" h="604393">
                <a:moveTo>
                  <a:pt x="428513" y="135729"/>
                </a:moveTo>
                <a:cubicBezTo>
                  <a:pt x="418075" y="135729"/>
                  <a:pt x="407651" y="139721"/>
                  <a:pt x="399709" y="147706"/>
                </a:cubicBezTo>
                <a:cubicBezTo>
                  <a:pt x="383714" y="163564"/>
                  <a:pt x="383714" y="189334"/>
                  <a:pt x="399709" y="205303"/>
                </a:cubicBezTo>
                <a:cubicBezTo>
                  <a:pt x="415593" y="221161"/>
                  <a:pt x="441405" y="221161"/>
                  <a:pt x="457400" y="205303"/>
                </a:cubicBezTo>
                <a:cubicBezTo>
                  <a:pt x="473284" y="189334"/>
                  <a:pt x="473284" y="163564"/>
                  <a:pt x="457400" y="147706"/>
                </a:cubicBezTo>
                <a:cubicBezTo>
                  <a:pt x="449403" y="139721"/>
                  <a:pt x="438951" y="135729"/>
                  <a:pt x="428513" y="135729"/>
                </a:cubicBezTo>
                <a:close/>
                <a:moveTo>
                  <a:pt x="452546" y="64779"/>
                </a:moveTo>
                <a:cubicBezTo>
                  <a:pt x="458172" y="64779"/>
                  <a:pt x="463798" y="66982"/>
                  <a:pt x="467328" y="70616"/>
                </a:cubicBezTo>
                <a:lnTo>
                  <a:pt x="534616" y="137684"/>
                </a:lnTo>
                <a:cubicBezTo>
                  <a:pt x="539359" y="142530"/>
                  <a:pt x="541565" y="150569"/>
                  <a:pt x="539800" y="157067"/>
                </a:cubicBezTo>
                <a:lnTo>
                  <a:pt x="515201" y="248803"/>
                </a:lnTo>
                <a:cubicBezTo>
                  <a:pt x="513436" y="255301"/>
                  <a:pt x="507480" y="261248"/>
                  <a:pt x="500972" y="263010"/>
                </a:cubicBezTo>
                <a:lnTo>
                  <a:pt x="409085" y="287568"/>
                </a:lnTo>
                <a:cubicBezTo>
                  <a:pt x="407651" y="287899"/>
                  <a:pt x="406107" y="288119"/>
                  <a:pt x="404452" y="288119"/>
                </a:cubicBezTo>
                <a:cubicBezTo>
                  <a:pt x="398937" y="288119"/>
                  <a:pt x="393311" y="285917"/>
                  <a:pt x="389671" y="282392"/>
                </a:cubicBezTo>
                <a:lnTo>
                  <a:pt x="322493" y="215214"/>
                </a:lnTo>
                <a:cubicBezTo>
                  <a:pt x="317750" y="210479"/>
                  <a:pt x="315544" y="202329"/>
                  <a:pt x="317309" y="195832"/>
                </a:cubicBezTo>
                <a:lnTo>
                  <a:pt x="341908" y="104205"/>
                </a:lnTo>
                <a:cubicBezTo>
                  <a:pt x="343673" y="97707"/>
                  <a:pt x="349629" y="91760"/>
                  <a:pt x="356137" y="89998"/>
                </a:cubicBezTo>
                <a:lnTo>
                  <a:pt x="447914" y="65440"/>
                </a:lnTo>
                <a:cubicBezTo>
                  <a:pt x="449348" y="64999"/>
                  <a:pt x="451002" y="64779"/>
                  <a:pt x="452546" y="64779"/>
                </a:cubicBezTo>
                <a:close/>
                <a:moveTo>
                  <a:pt x="382030" y="0"/>
                </a:moveTo>
                <a:cubicBezTo>
                  <a:pt x="401885" y="0"/>
                  <a:pt x="421631" y="2644"/>
                  <a:pt x="440714" y="7710"/>
                </a:cubicBezTo>
                <a:cubicBezTo>
                  <a:pt x="444465" y="8812"/>
                  <a:pt x="449319" y="11676"/>
                  <a:pt x="451414" y="16743"/>
                </a:cubicBezTo>
                <a:cubicBezTo>
                  <a:pt x="452959" y="20598"/>
                  <a:pt x="452628" y="24894"/>
                  <a:pt x="450311" y="28859"/>
                </a:cubicBezTo>
                <a:lnTo>
                  <a:pt x="448767" y="31503"/>
                </a:lnTo>
                <a:lnTo>
                  <a:pt x="316947" y="66751"/>
                </a:lnTo>
                <a:lnTo>
                  <a:pt x="276463" y="217767"/>
                </a:lnTo>
                <a:lnTo>
                  <a:pt x="387104" y="328247"/>
                </a:lnTo>
                <a:lnTo>
                  <a:pt x="538339" y="287822"/>
                </a:lnTo>
                <a:lnTo>
                  <a:pt x="573196" y="157625"/>
                </a:lnTo>
                <a:lnTo>
                  <a:pt x="575513" y="156083"/>
                </a:lnTo>
                <a:cubicBezTo>
                  <a:pt x="578050" y="154320"/>
                  <a:pt x="580918" y="153439"/>
                  <a:pt x="583786" y="153439"/>
                </a:cubicBezTo>
                <a:cubicBezTo>
                  <a:pt x="591067" y="153439"/>
                  <a:pt x="596362" y="158947"/>
                  <a:pt x="597906" y="164454"/>
                </a:cubicBezTo>
                <a:cubicBezTo>
                  <a:pt x="618975" y="241669"/>
                  <a:pt x="596803" y="324722"/>
                  <a:pt x="540214" y="381229"/>
                </a:cubicBezTo>
                <a:cubicBezTo>
                  <a:pt x="497965" y="423417"/>
                  <a:pt x="441818" y="446658"/>
                  <a:pt x="382140" y="446658"/>
                </a:cubicBezTo>
                <a:cubicBezTo>
                  <a:pt x="341877" y="446658"/>
                  <a:pt x="303268" y="436084"/>
                  <a:pt x="269403" y="416367"/>
                </a:cubicBezTo>
                <a:lnTo>
                  <a:pt x="97872" y="587650"/>
                </a:lnTo>
                <a:cubicBezTo>
                  <a:pt x="87061" y="598445"/>
                  <a:pt x="72611" y="604393"/>
                  <a:pt x="57278" y="604393"/>
                </a:cubicBezTo>
                <a:cubicBezTo>
                  <a:pt x="42055" y="604393"/>
                  <a:pt x="27604" y="598445"/>
                  <a:pt x="16794" y="587650"/>
                </a:cubicBezTo>
                <a:cubicBezTo>
                  <a:pt x="-5599" y="565290"/>
                  <a:pt x="-5599" y="528940"/>
                  <a:pt x="16794" y="506690"/>
                </a:cubicBezTo>
                <a:lnTo>
                  <a:pt x="188436" y="335187"/>
                </a:lnTo>
                <a:cubicBezTo>
                  <a:pt x="168911" y="301591"/>
                  <a:pt x="158432" y="263259"/>
                  <a:pt x="158432" y="223274"/>
                </a:cubicBezTo>
                <a:cubicBezTo>
                  <a:pt x="158432" y="163683"/>
                  <a:pt x="181707" y="107617"/>
                  <a:pt x="223956" y="65429"/>
                </a:cubicBezTo>
                <a:cubicBezTo>
                  <a:pt x="266204" y="23242"/>
                  <a:pt x="322352" y="0"/>
                  <a:pt x="382030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  <a:miter lim="800000"/>
          </a:ln>
        </p:spPr>
        <p:txBody>
          <a:bodyPr vert="horz" lIns="91440" tIns="45720" rIns="91440" bIns="45720" anchor="ctr">
            <a:normAutofit/>
          </a:bodyPr>
          <a:p>
            <a:pPr marL="0" algn="l">
              <a:lnSpc>
                <a:spcPct val="12000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缺点分析</a:t>
            </a:r>
            <a:endParaRPr lang="zh-CN" altLang="en-US" sz="28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3"/>
          <p:cNvSpPr/>
          <p:nvPr>
            <p:custDataLst>
              <p:tags r:id="rId1"/>
            </p:custDataLst>
          </p:nvPr>
        </p:nvSpPr>
        <p:spPr>
          <a:xfrm>
            <a:off x="1514568" y="1399740"/>
            <a:ext cx="4304568" cy="691978"/>
          </a:xfrm>
          <a:prstGeom prst="roundRect">
            <a:avLst>
              <a:gd name="adj" fmla="val 50000"/>
            </a:avLst>
          </a:prstGeom>
          <a:solidFill>
            <a:srgbClr val="2F2F2F">
              <a:alpha val="5000"/>
              <a:lumMod val="50000"/>
              <a:lumOff val="50000"/>
            </a:srgbClr>
          </a:solidFill>
          <a:ln>
            <a:noFill/>
          </a:ln>
        </p:spPr>
        <p:txBody>
          <a:bodyPr vert="horz" wrap="square" lIns="91440" tIns="45720" rIns="91440" bIns="45720" anchor="ctr">
            <a:noAutofit/>
          </a:bodyPr>
          <a:p>
            <a:pPr marL="0" algn="ctr"/>
            <a:r>
              <a:rPr lang="en-US" sz="1600" b="1" i="0" u="none" baseline="0">
                <a:solidFill>
                  <a:srgbClr val="2F2F2F"/>
                </a:solidFill>
                <a:effectLst/>
                <a:latin typeface="Arial" panose="020B0604020202020204"/>
                <a:ea typeface="Arial" panose="020B0604020202020204"/>
              </a:rPr>
              <a:t>   </a:t>
            </a: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图片数量限制</a:t>
            </a:r>
            <a:endParaRPr lang="zh-CN" altLang="en-US" sz="1600" b="1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AutoShape 4"/>
          <p:cNvSpPr/>
          <p:nvPr>
            <p:custDataLst>
              <p:tags r:id="rId2"/>
            </p:custDataLst>
          </p:nvPr>
        </p:nvSpPr>
        <p:spPr>
          <a:xfrm>
            <a:off x="1236540" y="1399740"/>
            <a:ext cx="691978" cy="691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5" name="TextBox 5"/>
          <p:cNvSpPr txBox="1"/>
          <p:nvPr>
            <p:custDataLst>
              <p:tags r:id="rId3"/>
            </p:custDataLst>
          </p:nvPr>
        </p:nvSpPr>
        <p:spPr>
          <a:xfrm>
            <a:off x="2087441" y="2091718"/>
            <a:ext cx="3600784" cy="134504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单次处理图片数量有限，例如压缩最多20张，不适合批量处理大量图片。</a:t>
            </a:r>
            <a:endParaRPr lang="en-US" sz="1100"/>
          </a:p>
        </p:txBody>
      </p:sp>
      <p:sp>
        <p:nvSpPr>
          <p:cNvPr id="6" name="AutoShape 6"/>
          <p:cNvSpPr/>
          <p:nvPr>
            <p:custDataLst>
              <p:tags r:id="rId4"/>
            </p:custDataLst>
          </p:nvPr>
        </p:nvSpPr>
        <p:spPr>
          <a:xfrm>
            <a:off x="1514568" y="3783769"/>
            <a:ext cx="4304568" cy="691978"/>
          </a:xfrm>
          <a:prstGeom prst="roundRect">
            <a:avLst>
              <a:gd name="adj" fmla="val 50000"/>
            </a:avLst>
          </a:prstGeom>
          <a:solidFill>
            <a:srgbClr val="2F2F2F">
              <a:alpha val="5000"/>
              <a:lumMod val="50000"/>
              <a:lumOff val="50000"/>
            </a:srgbClr>
          </a:solidFill>
          <a:ln>
            <a:noFill/>
          </a:ln>
        </p:spPr>
        <p:txBody>
          <a:bodyPr vert="horz" wrap="square" lIns="91440" tIns="45720" rIns="91440" bIns="45720" anchor="ctr">
            <a:noAutofit/>
          </a:bodyPr>
          <a:p>
            <a:pPr marL="0" algn="ctr"/>
            <a:r>
              <a:rPr lang="en-US" sz="1600" b="1" i="0" u="none" baseline="0">
                <a:solidFill>
                  <a:srgbClr val="2F2F2F"/>
                </a:solidFill>
                <a:effectLst/>
                <a:latin typeface="Arial" panose="020B0604020202020204"/>
                <a:ea typeface="Arial" panose="020B0604020202020204"/>
              </a:rPr>
              <a:t>  </a:t>
            </a:r>
            <a:r>
              <a:rPr lang="zh-CN" altLang="en-US" sz="1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抠图效果</a:t>
            </a:r>
            <a:endParaRPr lang="zh-CN" altLang="en-US" sz="1600" b="1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AutoShape 7"/>
          <p:cNvSpPr/>
          <p:nvPr>
            <p:custDataLst>
              <p:tags r:id="rId5"/>
            </p:custDataLst>
          </p:nvPr>
        </p:nvSpPr>
        <p:spPr>
          <a:xfrm>
            <a:off x="1236540" y="3783769"/>
            <a:ext cx="691978" cy="6919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8" name="TextBox 8"/>
          <p:cNvSpPr txBox="1"/>
          <p:nvPr>
            <p:custDataLst>
              <p:tags r:id="rId6"/>
            </p:custDataLst>
          </p:nvPr>
        </p:nvSpPr>
        <p:spPr>
          <a:xfrm>
            <a:off x="2087441" y="4475747"/>
            <a:ext cx="3600784" cy="134504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复杂场景抠图边缘可能不够自然，需要手动调整。</a:t>
            </a:r>
            <a:endParaRPr lang="en-US" sz="1100"/>
          </a:p>
        </p:txBody>
      </p:sp>
      <p:sp>
        <p:nvSpPr>
          <p:cNvPr id="9" name="AutoShape 9"/>
          <p:cNvSpPr/>
          <p:nvPr>
            <p:custDataLst>
              <p:tags r:id="rId7"/>
            </p:custDataLst>
          </p:nvPr>
        </p:nvSpPr>
        <p:spPr>
          <a:xfrm>
            <a:off x="6740151" y="1399740"/>
            <a:ext cx="4304568" cy="691978"/>
          </a:xfrm>
          <a:prstGeom prst="roundRect">
            <a:avLst>
              <a:gd name="adj" fmla="val 50000"/>
            </a:avLst>
          </a:prstGeom>
          <a:solidFill>
            <a:srgbClr val="2F2F2F">
              <a:alpha val="5000"/>
              <a:lumMod val="50000"/>
              <a:lumOff val="50000"/>
            </a:srgbClr>
          </a:solidFill>
          <a:ln>
            <a:noFill/>
          </a:ln>
        </p:spPr>
        <p:txBody>
          <a:bodyPr vert="horz" wrap="square" lIns="91440" tIns="45720" rIns="91440" bIns="45720" anchor="ctr">
            <a:noAutofit/>
          </a:bodyPr>
          <a:p>
            <a:pPr marL="0" algn="ctr"/>
            <a:r>
              <a:rPr lang="en-US" sz="1600" b="1" i="0" u="none" baseline="0">
                <a:solidFill>
                  <a:srgbClr val="2F2F2F"/>
                </a:solidFill>
                <a:effectLst/>
                <a:latin typeface="Arial" panose="020B0604020202020204"/>
                <a:ea typeface="Arial" panose="020B0604020202020204"/>
              </a:rPr>
              <a:t>  </a:t>
            </a:r>
            <a:r>
              <a:rPr lang="zh-CN" altLang="en-US" sz="16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超分辨率细节</a:t>
            </a:r>
            <a:endParaRPr lang="zh-CN" altLang="en-US" sz="16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>
            <p:custDataLst>
              <p:tags r:id="rId8"/>
            </p:custDataLst>
          </p:nvPr>
        </p:nvSpPr>
        <p:spPr>
          <a:xfrm>
            <a:off x="6462123" y="1399740"/>
            <a:ext cx="691978" cy="6919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1" name="TextBox 11"/>
          <p:cNvSpPr txBox="1"/>
          <p:nvPr>
            <p:custDataLst>
              <p:tags r:id="rId9"/>
            </p:custDataLst>
          </p:nvPr>
        </p:nvSpPr>
        <p:spPr>
          <a:xfrm>
            <a:off x="7313024" y="2091718"/>
            <a:ext cx="3600784" cy="73723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超分辨率细节不如专业软件精细，适合对细节要求不高的场景。</a:t>
            </a:r>
            <a:endParaRPr lang="en-US" sz="1100"/>
          </a:p>
        </p:txBody>
      </p:sp>
      <p:sp>
        <p:nvSpPr>
          <p:cNvPr id="12" name="AutoShape 12"/>
          <p:cNvSpPr/>
          <p:nvPr>
            <p:custDataLst>
              <p:tags r:id="rId10"/>
            </p:custDataLst>
          </p:nvPr>
        </p:nvSpPr>
        <p:spPr>
          <a:xfrm>
            <a:off x="6740151" y="3783769"/>
            <a:ext cx="4304568" cy="691978"/>
          </a:xfrm>
          <a:prstGeom prst="roundRect">
            <a:avLst>
              <a:gd name="adj" fmla="val 50000"/>
            </a:avLst>
          </a:prstGeom>
          <a:solidFill>
            <a:srgbClr val="2F2F2F">
              <a:alpha val="5000"/>
              <a:lumMod val="50000"/>
              <a:lumOff val="50000"/>
            </a:srgbClr>
          </a:solidFill>
          <a:ln>
            <a:noFill/>
          </a:ln>
        </p:spPr>
        <p:txBody>
          <a:bodyPr vert="horz" wrap="square" lIns="91440" tIns="45720" rIns="91440" bIns="45720" anchor="ctr">
            <a:noAutofit/>
          </a:bodyPr>
          <a:p>
            <a:pPr marL="0" algn="ctr"/>
            <a:r>
              <a:rPr lang="en-US" sz="1600" b="1" i="0" u="none" baseline="0">
                <a:solidFill>
                  <a:srgbClr val="2F2F2F"/>
                </a:solidFill>
                <a:effectLst/>
                <a:latin typeface="Arial" panose="020B0604020202020204"/>
                <a:ea typeface="Arial" panose="020B0604020202020204"/>
              </a:rPr>
              <a:t>  </a:t>
            </a:r>
            <a:r>
              <a:rPr lang="zh-CN" altLang="en-US" sz="16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不能深度</a:t>
            </a:r>
            <a:endParaRPr lang="zh-CN" altLang="en-US" sz="16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AutoShape 13"/>
          <p:cNvSpPr/>
          <p:nvPr>
            <p:custDataLst>
              <p:tags r:id="rId11"/>
            </p:custDataLst>
          </p:nvPr>
        </p:nvSpPr>
        <p:spPr>
          <a:xfrm>
            <a:off x="6462123" y="3783769"/>
            <a:ext cx="691978" cy="691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91440" tIns="45720" rIns="91440" bIns="45720" anchor="ctr">
            <a:normAutofit/>
          </a:bodyPr>
          <a:p>
            <a:pPr marL="0" algn="ctr"/>
            <a:r>
              <a:rPr lang="en-US" sz="2000" b="1" i="0" u="none" baseline="0">
                <a:solidFill>
                  <a:schemeClr val="lt1"/>
                </a:solidFill>
                <a:latin typeface="Arial" panose="020B0604020202020204"/>
                <a:ea typeface="Arial" panose="020B0604020202020204"/>
              </a:rPr>
              <a:t>04</a:t>
            </a:r>
            <a:endParaRPr lang="en-US" sz="2000" b="1" i="0" u="none" baseline="0">
              <a:solidFill>
                <a:schemeClr val="lt1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14" name="TextBox 14"/>
          <p:cNvSpPr txBox="1"/>
          <p:nvPr>
            <p:custDataLst>
              <p:tags r:id="rId12"/>
            </p:custDataLst>
          </p:nvPr>
        </p:nvSpPr>
        <p:spPr>
          <a:xfrm>
            <a:off x="7313024" y="4475747"/>
            <a:ext cx="3600784" cy="134504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zh-CN" altLang="en-US" sz="14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功能深度不如专业软件（如PS），无法满足高级用户的需求。</a:t>
            </a:r>
            <a:endParaRPr lang="en-US"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body" sz="quarter" idx="13"/>
          </p:nvPr>
        </p:nvSpPr>
        <p:spPr>
          <a:xfrm>
            <a:off x="660400" y="2293607"/>
            <a:ext cx="6388100" cy="923330"/>
          </a:xfrm>
        </p:spPr>
        <p:txBody>
          <a:bodyPr vert="horz" lIns="91440" tIns="45720" rIns="91440" bIns="45720" anchor="b">
            <a:normAutofit/>
          </a:bodyPr>
          <a:p>
            <a:pPr marL="0" indent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zh-CN" altLang="en-US" sz="600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感谢聆听</a:t>
            </a:r>
            <a:endParaRPr lang="zh-CN" altLang="en-US" sz="600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400" y="457208"/>
            <a:ext cx="4351218" cy="110799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66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en-US" sz="1100"/>
          </a:p>
        </p:txBody>
      </p:sp>
      <p:grpSp>
        <p:nvGrpSpPr>
          <p:cNvPr id="3" name="Group 3"/>
          <p:cNvGrpSpPr/>
          <p:nvPr>
            <p:custDataLst>
              <p:tags r:id="rId1"/>
            </p:custDataLst>
          </p:nvPr>
        </p:nvGrpSpPr>
        <p:grpSpPr>
          <a:xfrm>
            <a:off x="2689819" y="3036362"/>
            <a:ext cx="1754372" cy="255143"/>
            <a:chOff x="1035009" y="4063257"/>
            <a:chExt cx="1754372" cy="255143"/>
          </a:xfrm>
        </p:grpSpPr>
        <p:cxnSp>
          <p:nvCxnSpPr>
            <p:cNvPr id="4" name="Connector 4"/>
            <p:cNvCxnSpPr/>
            <p:nvPr>
              <p:custDataLst>
                <p:tags r:id="rId2"/>
              </p:custDataLst>
            </p:nvPr>
          </p:nvCxnSpPr>
          <p:spPr>
            <a:xfrm>
              <a:off x="1035009" y="4190828"/>
              <a:ext cx="1511929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</p:cxnSp>
        <p:sp>
          <p:nvSpPr>
            <p:cNvPr id="5" name="AutoShape 5"/>
            <p:cNvSpPr/>
            <p:nvPr>
              <p:custDataLst>
                <p:tags r:id="rId3"/>
              </p:custDataLst>
            </p:nvPr>
          </p:nvSpPr>
          <p:spPr>
            <a:xfrm>
              <a:off x="2534238" y="4063257"/>
              <a:ext cx="255143" cy="255143"/>
            </a:xfrm>
            <a:prstGeom prst="ellipse">
              <a:avLst/>
            </a:prstGeom>
            <a:solidFill>
              <a:schemeClr val="accent1"/>
            </a:solidFill>
            <a:ln cap="rnd">
              <a:noFill/>
              <a:prstDash val="solid"/>
            </a:ln>
            <a:effectLst/>
          </p:spPr>
          <p:txBody>
            <a:bodyPr rot="0" vert="horz" wrap="square" lIns="91440" tIns="45720" rIns="91440" bIns="45720" anchor="ctr">
              <a:normAutofit/>
            </a:bodyPr>
            <a:p>
              <a:pPr marL="0" algn="ctr"/>
            </a:p>
          </p:txBody>
        </p:sp>
      </p:grpSp>
      <p:sp>
        <p:nvSpPr>
          <p:cNvPr id="6" name="TextBox 6"/>
          <p:cNvSpPr txBox="1"/>
          <p:nvPr>
            <p:custDataLst>
              <p:tags r:id="rId4"/>
            </p:custDataLst>
          </p:nvPr>
        </p:nvSpPr>
        <p:spPr>
          <a:xfrm>
            <a:off x="2588836" y="2365796"/>
            <a:ext cx="697627" cy="646331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36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7" name="TextBox 7"/>
          <p:cNvSpPr txBox="1"/>
          <p:nvPr>
            <p:custDataLst>
              <p:tags r:id="rId5"/>
            </p:custDataLst>
          </p:nvPr>
        </p:nvSpPr>
        <p:spPr>
          <a:xfrm>
            <a:off x="2511755" y="3494142"/>
            <a:ext cx="1932436" cy="337185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360智图简介</a:t>
            </a:r>
            <a:endParaRPr lang="en-US" sz="1100"/>
          </a:p>
        </p:txBody>
      </p:sp>
      <p:grpSp>
        <p:nvGrpSpPr>
          <p:cNvPr id="8" name="Group 8"/>
          <p:cNvGrpSpPr/>
          <p:nvPr>
            <p:custDataLst>
              <p:tags r:id="rId6"/>
            </p:custDataLst>
          </p:nvPr>
        </p:nvGrpSpPr>
        <p:grpSpPr>
          <a:xfrm>
            <a:off x="4196360" y="5082647"/>
            <a:ext cx="1767072" cy="255143"/>
            <a:chOff x="3746678" y="4063257"/>
            <a:chExt cx="1767072" cy="255143"/>
          </a:xfrm>
        </p:grpSpPr>
        <p:cxnSp>
          <p:nvCxnSpPr>
            <p:cNvPr id="9" name="Connector 9"/>
            <p:cNvCxnSpPr/>
            <p:nvPr>
              <p:custDataLst>
                <p:tags r:id="rId7"/>
              </p:custDataLst>
            </p:nvPr>
          </p:nvCxnSpPr>
          <p:spPr>
            <a:xfrm>
              <a:off x="3746678" y="4190828"/>
              <a:ext cx="1511929" cy="0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</p:cxnSp>
        <p:sp>
          <p:nvSpPr>
            <p:cNvPr id="10" name="AutoShape 10"/>
            <p:cNvSpPr/>
            <p:nvPr>
              <p:custDataLst>
                <p:tags r:id="rId8"/>
              </p:custDataLst>
            </p:nvPr>
          </p:nvSpPr>
          <p:spPr>
            <a:xfrm>
              <a:off x="5258607" y="4063257"/>
              <a:ext cx="255143" cy="255143"/>
            </a:xfrm>
            <a:prstGeom prst="ellipse">
              <a:avLst/>
            </a:prstGeom>
            <a:solidFill>
              <a:schemeClr val="accent3"/>
            </a:solidFill>
            <a:ln cap="rnd">
              <a:noFill/>
              <a:prstDash val="solid"/>
            </a:ln>
            <a:effectLst/>
          </p:spPr>
          <p:txBody>
            <a:bodyPr rot="0" vert="horz" wrap="square" lIns="91440" tIns="45720" rIns="91440" bIns="45720" anchor="ctr">
              <a:normAutofit/>
            </a:bodyPr>
            <a:p>
              <a:pPr marL="0" algn="ctr"/>
            </a:p>
          </p:txBody>
        </p:sp>
      </p:grpSp>
      <p:sp>
        <p:nvSpPr>
          <p:cNvPr id="11" name="TextBox 11"/>
          <p:cNvSpPr txBox="1"/>
          <p:nvPr>
            <p:custDataLst>
              <p:tags r:id="rId9"/>
            </p:custDataLst>
          </p:nvPr>
        </p:nvSpPr>
        <p:spPr>
          <a:xfrm>
            <a:off x="4095377" y="4412081"/>
            <a:ext cx="690880" cy="645160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36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  <p:sp>
        <p:nvSpPr>
          <p:cNvPr id="12" name="TextBox 12"/>
          <p:cNvSpPr txBox="1"/>
          <p:nvPr>
            <p:custDataLst>
              <p:tags r:id="rId10"/>
            </p:custDataLst>
          </p:nvPr>
        </p:nvSpPr>
        <p:spPr>
          <a:xfrm>
            <a:off x="4169672" y="5481679"/>
            <a:ext cx="2053445" cy="506730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演示展示</a:t>
            </a:r>
            <a:endParaRPr lang="zh-CN" altLang="en-US" sz="1600" b="1" i="0" u="none" baseline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defRPr/>
            </a:pPr>
            <a:endParaRPr lang="zh-CN" altLang="en-US" sz="1600" b="1" i="0" u="none" baseline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3" name="Group 13"/>
          <p:cNvGrpSpPr/>
          <p:nvPr>
            <p:custDataLst>
              <p:tags r:id="rId11"/>
            </p:custDataLst>
          </p:nvPr>
        </p:nvGrpSpPr>
        <p:grpSpPr>
          <a:xfrm>
            <a:off x="6044403" y="3036362"/>
            <a:ext cx="1767072" cy="255143"/>
            <a:chOff x="6458347" y="4063257"/>
            <a:chExt cx="1767072" cy="255143"/>
          </a:xfrm>
        </p:grpSpPr>
        <p:cxnSp>
          <p:nvCxnSpPr>
            <p:cNvPr id="14" name="Connector 14"/>
            <p:cNvCxnSpPr/>
            <p:nvPr>
              <p:custDataLst>
                <p:tags r:id="rId12"/>
              </p:custDataLst>
            </p:nvPr>
          </p:nvCxnSpPr>
          <p:spPr>
            <a:xfrm>
              <a:off x="6458347" y="4190828"/>
              <a:ext cx="1511929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</p:cxnSp>
        <p:sp>
          <p:nvSpPr>
            <p:cNvPr id="15" name="AutoShape 15"/>
            <p:cNvSpPr/>
            <p:nvPr>
              <p:custDataLst>
                <p:tags r:id="rId13"/>
              </p:custDataLst>
            </p:nvPr>
          </p:nvSpPr>
          <p:spPr>
            <a:xfrm>
              <a:off x="7970276" y="4063257"/>
              <a:ext cx="255143" cy="255143"/>
            </a:xfrm>
            <a:prstGeom prst="ellipse">
              <a:avLst/>
            </a:prstGeom>
            <a:solidFill>
              <a:schemeClr val="accent1"/>
            </a:solidFill>
            <a:ln cap="rnd">
              <a:noFill/>
              <a:prstDash val="solid"/>
            </a:ln>
            <a:effectLst/>
          </p:spPr>
          <p:txBody>
            <a:bodyPr rot="0" vert="horz" wrap="square" lIns="91440" tIns="45720" rIns="91440" bIns="45720" anchor="ctr">
              <a:normAutofit/>
            </a:bodyPr>
            <a:p>
              <a:pPr marL="0" algn="ctr"/>
            </a:p>
          </p:txBody>
        </p:sp>
      </p:grpSp>
      <p:sp>
        <p:nvSpPr>
          <p:cNvPr id="16" name="TextBox 16"/>
          <p:cNvSpPr txBox="1"/>
          <p:nvPr>
            <p:custDataLst>
              <p:tags r:id="rId14"/>
            </p:custDataLst>
          </p:nvPr>
        </p:nvSpPr>
        <p:spPr>
          <a:xfrm>
            <a:off x="5943420" y="2365796"/>
            <a:ext cx="697627" cy="646331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36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17" name="TextBox 17"/>
          <p:cNvSpPr txBox="1"/>
          <p:nvPr>
            <p:custDataLst>
              <p:tags r:id="rId15"/>
            </p:custDataLst>
          </p:nvPr>
        </p:nvSpPr>
        <p:spPr>
          <a:xfrm>
            <a:off x="5943420" y="3525564"/>
            <a:ext cx="1932436" cy="533400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1600" b="1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360智图：</a:t>
            </a:r>
            <a:r>
              <a:rPr lang="en-US" altLang="zh-CN" sz="1600" b="1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1600" b="1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图片编辑的功能</a:t>
            </a:r>
            <a:endParaRPr lang="zh-CN" altLang="en-US" sz="1600" b="1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8" name="Group 18"/>
          <p:cNvGrpSpPr/>
          <p:nvPr>
            <p:custDataLst>
              <p:tags r:id="rId16"/>
            </p:custDataLst>
          </p:nvPr>
        </p:nvGrpSpPr>
        <p:grpSpPr>
          <a:xfrm>
            <a:off x="7779913" y="5106882"/>
            <a:ext cx="1767072" cy="255143"/>
            <a:chOff x="9170016" y="4063257"/>
            <a:chExt cx="1767072" cy="255143"/>
          </a:xfrm>
        </p:grpSpPr>
        <p:cxnSp>
          <p:nvCxnSpPr>
            <p:cNvPr id="19" name="Connector 19"/>
            <p:cNvCxnSpPr/>
            <p:nvPr>
              <p:custDataLst>
                <p:tags r:id="rId17"/>
              </p:custDataLst>
            </p:nvPr>
          </p:nvCxnSpPr>
          <p:spPr>
            <a:xfrm>
              <a:off x="9170016" y="4190828"/>
              <a:ext cx="1511929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</p:cxnSp>
        <p:sp>
          <p:nvSpPr>
            <p:cNvPr id="20" name="AutoShape 20"/>
            <p:cNvSpPr/>
            <p:nvPr>
              <p:custDataLst>
                <p:tags r:id="rId18"/>
              </p:custDataLst>
            </p:nvPr>
          </p:nvSpPr>
          <p:spPr>
            <a:xfrm>
              <a:off x="10681945" y="4063257"/>
              <a:ext cx="255143" cy="255143"/>
            </a:xfrm>
            <a:prstGeom prst="ellipse">
              <a:avLst/>
            </a:prstGeom>
            <a:solidFill>
              <a:schemeClr val="accent1"/>
            </a:solidFill>
            <a:ln cap="rnd">
              <a:noFill/>
              <a:prstDash val="solid"/>
            </a:ln>
            <a:effectLst/>
          </p:spPr>
          <p:txBody>
            <a:bodyPr rot="0" vert="horz" wrap="square" lIns="91440" tIns="45720" rIns="91440" bIns="45720" anchor="ctr">
              <a:normAutofit/>
            </a:bodyPr>
            <a:p>
              <a:pPr marL="0" algn="ctr"/>
            </a:p>
          </p:txBody>
        </p:sp>
      </p:grpSp>
      <p:sp>
        <p:nvSpPr>
          <p:cNvPr id="21" name="TextBox 21"/>
          <p:cNvSpPr txBox="1"/>
          <p:nvPr>
            <p:custDataLst>
              <p:tags r:id="rId19"/>
            </p:custDataLst>
          </p:nvPr>
        </p:nvSpPr>
        <p:spPr>
          <a:xfrm>
            <a:off x="7678930" y="4436316"/>
            <a:ext cx="690880" cy="645160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3600" b="1" i="0" u="none" baseline="0">
                <a:solidFill>
                  <a:srgbClr val="2F2F2F"/>
                </a:solidFill>
                <a:latin typeface="Arial" panose="020B0604020202020204"/>
                <a:ea typeface="Arial" panose="020B0604020202020204"/>
              </a:rPr>
              <a:t>04</a:t>
            </a:r>
            <a:endParaRPr lang="en-US" sz="1100"/>
          </a:p>
        </p:txBody>
      </p:sp>
      <p:sp>
        <p:nvSpPr>
          <p:cNvPr id="22" name="TextBox 22"/>
          <p:cNvSpPr txBox="1"/>
          <p:nvPr>
            <p:custDataLst>
              <p:tags r:id="rId20"/>
            </p:custDataLst>
          </p:nvPr>
        </p:nvSpPr>
        <p:spPr>
          <a:xfrm>
            <a:off x="7679690" y="5503545"/>
            <a:ext cx="2048510" cy="506730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zh-CN" altLang="en-US" sz="1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优缺点分析</a:t>
            </a:r>
            <a:endParaRPr lang="zh-CN" altLang="en-US" sz="1600" b="1" i="0" u="none" baseline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defRPr/>
            </a:pPr>
            <a:endParaRPr lang="zh-CN" altLang="en-US" sz="1600" b="1" i="0" u="none" baseline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80300" y="0"/>
            <a:ext cx="4711700" cy="377026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23900" b="1" i="0" u="none" baseline="0">
                <a:solidFill>
                  <a:srgbClr val="FFFFFF">
                    <a:alpha val="15000"/>
                  </a:srgbClr>
                </a:solidFill>
                <a:latin typeface="Arial" panose="020B0604020202020204"/>
                <a:ea typeface="Arial" panose="020B0604020202020204"/>
              </a:rPr>
              <a:t>01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489700" y="3336701"/>
            <a:ext cx="5029200" cy="590931"/>
          </a:xfrm>
        </p:spPr>
        <p:txBody>
          <a:bodyPr vert="horz" lIns="91440" tIns="45720" rIns="91440" bIns="45720" anchor="t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3265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360智图简介</a:t>
            </a:r>
            <a:endParaRPr lang="zh-CN" altLang="en-US" sz="3265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360智图介绍</a:t>
            </a:r>
            <a:endParaRPr lang="zh-CN" altLang="en-US" sz="28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TextBox 6"/>
          <p:cNvSpPr txBox="1"/>
          <p:nvPr>
            <p:custDataLst>
              <p:tags r:id="rId1"/>
            </p:custDataLst>
          </p:nvPr>
        </p:nvSpPr>
        <p:spPr>
          <a:xfrm>
            <a:off x="304592" y="1523752"/>
            <a:ext cx="5467759" cy="133794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en-US" altLang="zh-CN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lang="zh-CN" altLang="en-US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360智图是360公司推出的在线AI图像处理工具，主打“一键智能优化”；它利用深度学习技术，支持多任务处理，为用户提供便捷的图像处理服务。</a:t>
            </a:r>
            <a:endParaRPr lang="zh-CN" altLang="en-US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TextBox 8"/>
          <p:cNvSpPr txBox="1"/>
          <p:nvPr>
            <p:custDataLst>
              <p:tags r:id="rId2"/>
            </p:custDataLst>
          </p:nvPr>
        </p:nvSpPr>
        <p:spPr>
          <a:xfrm>
            <a:off x="6324392" y="1523740"/>
            <a:ext cx="5467759" cy="133794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lnSpc>
                <a:spcPct val="150000"/>
              </a:lnSpc>
              <a:defRPr/>
            </a:pPr>
            <a:r>
              <a:rPr lang="en-US" altLang="zh-CN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     </a:t>
            </a:r>
            <a:r>
              <a:rPr lang="zh-CN" altLang="en-US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360智图基于深度学习技术，例如超分辨率和GAN网络；这些技术能够自动优化图像，无需用户手动调整复杂参数，实现智能化图像处理。</a:t>
            </a:r>
            <a:endParaRPr lang="zh-CN" altLang="en-US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3048000"/>
            <a:ext cx="7620000" cy="368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80300" y="0"/>
            <a:ext cx="4711700" cy="377026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23900" b="1" i="0" u="none" baseline="0">
                <a:solidFill>
                  <a:srgbClr val="FFFFFF">
                    <a:alpha val="15000"/>
                  </a:srgbClr>
                </a:solidFill>
                <a:latin typeface="Arial" panose="020B0604020202020204"/>
                <a:ea typeface="Arial" panose="020B0604020202020204"/>
              </a:rPr>
              <a:t>02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489700" y="3336701"/>
            <a:ext cx="5029200" cy="590931"/>
          </a:xfrm>
        </p:spPr>
        <p:txBody>
          <a:bodyPr vert="horz" lIns="91440" tIns="45720" rIns="91440" bIns="45720" anchor="t">
            <a:normAutofit fontScale="90000"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4780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360智图：</a:t>
            </a:r>
            <a:r>
              <a:rPr lang="en-US" altLang="zh-CN" sz="4780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4780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图片编辑的功能</a:t>
            </a:r>
            <a:endParaRPr lang="zh-CN" altLang="en-US" sz="4780" b="1" i="0" u="none" baseline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title"/>
          </p:nvPr>
        </p:nvSpPr>
        <p:spPr>
          <a:xfrm>
            <a:off x="660400" y="0"/>
            <a:ext cx="10858500" cy="1028700"/>
          </a:xfrm>
        </p:spPr>
        <p:txBody>
          <a:bodyPr vert="horz" lIns="91440" tIns="45720" rIns="91440" bIns="45720" anchor="b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altLang="en-US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360智图：</a:t>
            </a:r>
            <a:r>
              <a:rPr lang="en-US" altLang="zh-CN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800" b="1" i="0" u="none" baseline="0">
                <a:solidFill>
                  <a:srgbClr val="2F2F2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图片编辑的功能</a:t>
            </a:r>
            <a:endParaRPr lang="zh-CN" altLang="en-US" sz="2800" b="1" i="0" u="none" baseline="0">
              <a:solidFill>
                <a:srgbClr val="2F2F2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>
            <p:custDataLst>
              <p:tags r:id="rId1"/>
            </p:custDataLst>
          </p:nvPr>
        </p:nvSpPr>
        <p:spPr>
          <a:xfrm>
            <a:off x="1066800" y="1537335"/>
            <a:ext cx="6715760" cy="5293995"/>
          </a:xfrm>
          <a:prstGeom prst="rect">
            <a:avLst/>
          </a:prstGeom>
          <a:noFill/>
          <a:ln>
            <a:noFill/>
          </a:ln>
        </p:spPr>
        <p:txBody>
          <a:bodyPr vert="horz" wrap="square" lIns="108000" tIns="108000" rIns="108000" bIns="108000" anchor="t">
            <a:spAutoFit/>
          </a:bodyPr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高清美化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变清晰，老照片变清晰，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画质增强，人像一键美颜，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人像祛痘，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上色，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高清放大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放大，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4K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无损放大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智能抠图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抠图，人像抠图，商品抠图，点选实时抠图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智能消除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消除，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去水印，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去字迹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图生视频</a:t>
            </a:r>
            <a:endParaRPr lang="zh-CN" altLang="en-US" sz="2000" b="1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图片修复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：图片去噪点，风景去噪点，人像去噪点，动漫清晰度修复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en-US" altLang="zh-CN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证件照</a:t>
            </a:r>
            <a:endParaRPr lang="zh-CN" altLang="en-US" sz="2000" b="1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algn="l">
              <a:lnSpc>
                <a:spcPct val="150000"/>
              </a:lnSpc>
            </a:pPr>
            <a:r>
              <a:rPr lang="zh-CN" altLang="en-US" sz="2000" b="1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批量编辑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：批量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去背景，批量抠白底图，</a:t>
            </a:r>
            <a:r>
              <a:rPr lang="en-US" altLang="zh-CN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2000" b="0" i="0" u="none" baseline="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</a:rPr>
              <a:t>商品图，批量高清放大，批量去水印</a:t>
            </a:r>
            <a:endParaRPr lang="zh-CN" altLang="en-US" sz="20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48260"/>
            <a:ext cx="3774440" cy="68097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80300" y="0"/>
            <a:ext cx="4711700" cy="377026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>
            <a:spAutoFit/>
          </a:bodyPr>
          <a:lstStyle/>
          <a:p>
            <a:pPr marL="0" algn="l">
              <a:defRPr/>
            </a:pPr>
            <a:r>
              <a:rPr lang="en-US" sz="23900" b="1" i="0" u="none" baseline="0">
                <a:solidFill>
                  <a:srgbClr val="FFFFFF">
                    <a:alpha val="15000"/>
                  </a:srgbClr>
                </a:solidFill>
                <a:latin typeface="Arial" panose="020B0604020202020204"/>
                <a:ea typeface="Arial" panose="020B0604020202020204"/>
              </a:rPr>
              <a:t>03</a:t>
            </a:r>
            <a:endParaRPr lang="en-US" sz="1100"/>
          </a:p>
        </p:txBody>
      </p:sp>
      <p:sp>
        <p:nvSpPr>
          <p:cNvPr id="3" name="AutoShape 3"/>
          <p:cNvSpPr/>
          <p:nvPr>
            <p:ph type="title"/>
          </p:nvPr>
        </p:nvSpPr>
        <p:spPr>
          <a:xfrm>
            <a:off x="6489700" y="3336701"/>
            <a:ext cx="5029200" cy="590931"/>
          </a:xfrm>
        </p:spPr>
        <p:txBody>
          <a:bodyPr vert="horz" lIns="91440" tIns="45720" rIns="91440" bIns="45720" anchor="t">
            <a:normAutofit fontScale="90000"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altLang="zh-CN" sz="478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4780" b="1" i="0" u="none" baseline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演示展示</a:t>
            </a:r>
            <a:endParaRPr lang="zh-CN" altLang="en-US" sz="4780" b="1" i="0" u="none" baseline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/>
          <p:nvPr>
            <p:ph type="title"/>
          </p:nvPr>
        </p:nvSpPr>
        <p:spPr>
          <a:xfrm>
            <a:off x="3200400" y="152400"/>
            <a:ext cx="5683885" cy="1028700"/>
          </a:xfrm>
        </p:spPr>
        <p:txBody>
          <a:bodyPr/>
          <a:p>
            <a:r>
              <a:rPr lang="zh-CN" altLang="en-US" sz="3200" b="1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高清美化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变清晰</a:t>
            </a:r>
            <a:endParaRPr lang="zh-CN" altLang="en-US" sz="320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0" y="1524000"/>
            <a:ext cx="9714230" cy="4699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标题 20"/>
          <p:cNvSpPr/>
          <p:nvPr/>
        </p:nvSpPr>
        <p:spPr>
          <a:xfrm>
            <a:off x="3048000" y="228600"/>
            <a:ext cx="6395720" cy="1028700"/>
          </a:xfrm>
          <a:prstGeom prst="rect">
            <a:avLst/>
          </a:prstGeom>
        </p:spPr>
        <p:txBody>
          <a:bodyPr vert="horz" lIns="91440" tIns="45720" rIns="91440" bIns="45720" anchor="b">
            <a:normAutofit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高清放大：</a:t>
            </a:r>
            <a:r>
              <a:rPr lang="en-US" altLang="zh-CN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4K</a:t>
            </a:r>
            <a:r>
              <a:rPr lang="zh-CN" altLang="en-US" sz="3200">
                <a:solidFill>
                  <a:srgbClr val="2F2F2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无损放大</a:t>
            </a:r>
            <a:endParaRPr lang="zh-CN" altLang="en-US" sz="3200" b="0" i="0" u="none" baseline="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3200">
              <a:solidFill>
                <a:srgbClr val="2F2F2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37" name="图片 1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066800"/>
            <a:ext cx="11532235" cy="557593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0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1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2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3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4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5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6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7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8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19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2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20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21.xml><?xml version="1.0" encoding="utf-8"?>
<p:tagLst xmlns:p="http://schemas.openxmlformats.org/presentationml/2006/main">
  <p:tag name="KSO_WM_DIAGRAM_VIRTUALLY_FRAME" val="{&quot;height&quot;:371.5775590551181,&quot;left&quot;:97.87984251968504,&quot;top&quot;:119.77267716535432,&quot;width&quot;:452.93598425196853}"/>
</p:tagLst>
</file>

<file path=ppt/tags/tag22.xml><?xml version="1.0" encoding="utf-8"?>
<p:tagLst xmlns:p="http://schemas.openxmlformats.org/presentationml/2006/main">
  <p:tag name="KSO_WM_DIAGRAM_VIRTUALLY_FRAME" val="{&quot;height&quot;:371.5775590551181,&quot;left&quot;:97.87984251968504,&quot;top&quot;:119.77267716535432,&quot;width&quot;:452.93598425196853}"/>
</p:tagLst>
</file>

<file path=ppt/tags/tag23.xml><?xml version="1.0" encoding="utf-8"?>
<p:tagLst xmlns:p="http://schemas.openxmlformats.org/presentationml/2006/main">
  <p:tag name="KSO_WM_DIAGRAM_VIRTUALLY_FRAME" val="{&quot;height&quot;:415.15921259842514,&quot;left&quot;:74.32842519685039,&quot;top&quot;:94.08984251968504,&quot;width&quot;:467.7537007874016}"/>
</p:tagLst>
</file>

<file path=ppt/tags/tag24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25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26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27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28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29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30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1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2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3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4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35.xml><?xml version="1.0" encoding="utf-8"?>
<p:tagLst xmlns:p="http://schemas.openxmlformats.org/presentationml/2006/main">
  <p:tag name="KSO_WM_DIAGRAM_VIRTUALLY_FRAME" val="{&quot;height&quot;:348.1145669291339,&quot;left&quot;:97.36535433070866,&quot;top&quot;:110.21574803149606,&quot;width&quot;:772.297559055118}"/>
</p:tagLst>
</file>

<file path=ppt/tags/tag4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5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6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7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8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ags/tag9.xml><?xml version="1.0" encoding="utf-8"?>
<p:tagLst xmlns:p="http://schemas.openxmlformats.org/presentationml/2006/main">
  <p:tag name="KSO_WM_DIAGRAM_VIRTUALLY_FRAME" val="{&quot;height&quot;:413.0285826771654,&quot;left&quot;:67.4759842519685,&quot;top&quot;:178.7248818897638,&quot;width&quot;:836.1246456692913}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A691F8"/>
      </a:accent1>
      <a:accent2>
        <a:srgbClr val="D488E1"/>
      </a:accent2>
      <a:accent3>
        <a:srgbClr val="DE8368"/>
      </a:accent3>
      <a:accent4>
        <a:srgbClr val="9A75C6"/>
      </a:accent4>
      <a:accent5>
        <a:srgbClr val="8354A0"/>
      </a:accent5>
      <a:accent6>
        <a:srgbClr val="513170"/>
      </a:accent6>
      <a:hlink>
        <a:srgbClr val="F84D4D"/>
      </a:hlink>
      <a:folHlink>
        <a:srgbClr val="97979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811</Words>
  <Application>WPS 演示</Application>
  <PresentationFormat>全屏显示(4:3)</PresentationFormat>
  <Paragraphs>121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360智图：AI图片编辑</vt:lpstr>
      <vt:lpstr>PowerPoint 演示文稿</vt:lpstr>
      <vt:lpstr>360智图简介</vt:lpstr>
      <vt:lpstr>360智图介绍</vt:lpstr>
      <vt:lpstr>360智图：AI图片编辑的功能</vt:lpstr>
      <vt:lpstr>360智图：AI图片编辑的功能</vt:lpstr>
      <vt:lpstr>          演示展示</vt:lpstr>
      <vt:lpstr>高清美化：AI变清晰</vt:lpstr>
      <vt:lpstr>PowerPoint 演示文稿</vt:lpstr>
      <vt:lpstr>PowerPoint 演示文稿</vt:lpstr>
      <vt:lpstr>PowerPoint 演示文稿</vt:lpstr>
      <vt:lpstr>优缺点分析</vt:lpstr>
      <vt:lpstr>优势分析</vt:lpstr>
      <vt:lpstr>缺点分析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鹭鹭@冰紫</cp:lastModifiedBy>
  <cp:revision>4</cp:revision>
  <dcterms:created xsi:type="dcterms:W3CDTF">2025-05-23T13:46:00Z</dcterms:created>
  <dcterms:modified xsi:type="dcterms:W3CDTF">2025-05-24T06:13:22Z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pyright">
    <vt:lpwstr>https://docmee.cn</vt:lpwstr>
  </property>
  <property fmtid="{D5CDD505-2E9C-101B-9397-08002B2CF9AE}" pid="3" name="developer">
    <vt:lpwstr>https://github.com/veasion</vt:lpwstr>
  </property>
  <property fmtid="{D5CDD505-2E9C-101B-9397-08002B2CF9AE}" pid="4" name="ICV">
    <vt:lpwstr>B5DBC3978B7F4BA78C5FD2B98DA6F3C1_13</vt:lpwstr>
  </property>
  <property fmtid="{D5CDD505-2E9C-101B-9397-08002B2CF9AE}" pid="5" name="KSOProductBuildVer">
    <vt:lpwstr>2052-12.1.0.21171</vt:lpwstr>
  </property>
</Properties>
</file>

<file path=docProps/thumbnail.jpeg>
</file>